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68" r:id="rId3"/>
    <p:sldId id="267" r:id="rId4"/>
    <p:sldId id="269" r:id="rId5"/>
    <p:sldId id="272" r:id="rId6"/>
    <p:sldId id="259" r:id="rId7"/>
    <p:sldId id="261" r:id="rId8"/>
    <p:sldId id="262" r:id="rId9"/>
    <p:sldId id="265" r:id="rId10"/>
    <p:sldId id="270" r:id="rId11"/>
    <p:sldId id="271" r:id="rId12"/>
    <p:sldId id="27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9FC17B-563D-48A0-A9FB-EA03212E5097}" v="5" dt="2023-04-27T20:33:24.89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6" autoAdjust="0"/>
    <p:restoredTop sz="77119" autoAdjust="0"/>
  </p:normalViewPr>
  <p:slideViewPr>
    <p:cSldViewPr snapToGrid="0" showGuides="1">
      <p:cViewPr varScale="1">
        <p:scale>
          <a:sx n="81" d="100"/>
          <a:sy n="81" d="100"/>
        </p:scale>
        <p:origin x="1554"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19"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i P Le" userId="3484ce07-1060-4827-b879-822d8055ff17" providerId="ADAL" clId="{BE9FC17B-563D-48A0-A9FB-EA03212E5097}"/>
    <pc:docChg chg="undo custSel addSld modSld">
      <pc:chgData name="Mai P Le" userId="3484ce07-1060-4827-b879-822d8055ff17" providerId="ADAL" clId="{BE9FC17B-563D-48A0-A9FB-EA03212E5097}" dt="2023-04-27T20:40:07.505" v="166" actId="20577"/>
      <pc:docMkLst>
        <pc:docMk/>
      </pc:docMkLst>
      <pc:sldChg chg="addSp delSp modSp mod">
        <pc:chgData name="Mai P Le" userId="3484ce07-1060-4827-b879-822d8055ff17" providerId="ADAL" clId="{BE9FC17B-563D-48A0-A9FB-EA03212E5097}" dt="2023-04-27T20:40:07.505" v="166" actId="20577"/>
        <pc:sldMkLst>
          <pc:docMk/>
          <pc:sldMk cId="4189238668" sldId="261"/>
        </pc:sldMkLst>
        <pc:spChg chg="mod">
          <ac:chgData name="Mai P Le" userId="3484ce07-1060-4827-b879-822d8055ff17" providerId="ADAL" clId="{BE9FC17B-563D-48A0-A9FB-EA03212E5097}" dt="2023-04-27T20:40:07.505" v="166" actId="20577"/>
          <ac:spMkLst>
            <pc:docMk/>
            <pc:sldMk cId="4189238668" sldId="261"/>
            <ac:spMk id="3" creationId="{09FD1FB9-2601-7DD2-C01A-5A5EDE7F4204}"/>
          </ac:spMkLst>
        </pc:spChg>
        <pc:spChg chg="add del">
          <ac:chgData name="Mai P Le" userId="3484ce07-1060-4827-b879-822d8055ff17" providerId="ADAL" clId="{BE9FC17B-563D-48A0-A9FB-EA03212E5097}" dt="2023-04-27T20:33:07.812" v="12"/>
          <ac:spMkLst>
            <pc:docMk/>
            <pc:sldMk cId="4189238668" sldId="261"/>
            <ac:spMk id="4" creationId="{5F4DF1CE-D876-B961-6567-E07180883AE1}"/>
          </ac:spMkLst>
        </pc:spChg>
        <pc:spChg chg="add mod">
          <ac:chgData name="Mai P Le" userId="3484ce07-1060-4827-b879-822d8055ff17" providerId="ADAL" clId="{BE9FC17B-563D-48A0-A9FB-EA03212E5097}" dt="2023-04-27T20:33:16.433" v="15" actId="21"/>
          <ac:spMkLst>
            <pc:docMk/>
            <pc:sldMk cId="4189238668" sldId="261"/>
            <ac:spMk id="6" creationId="{66583A3F-B048-FEA0-5828-05BFA2B0B6D0}"/>
          </ac:spMkLst>
        </pc:spChg>
        <pc:spChg chg="del mod">
          <ac:chgData name="Mai P Le" userId="3484ce07-1060-4827-b879-822d8055ff17" providerId="ADAL" clId="{BE9FC17B-563D-48A0-A9FB-EA03212E5097}" dt="2023-04-27T20:33:22.023" v="18" actId="21"/>
          <ac:spMkLst>
            <pc:docMk/>
            <pc:sldMk cId="4189238668" sldId="261"/>
            <ac:spMk id="9" creationId="{CBD12A94-0420-F07E-C6AD-E86201A680A6}"/>
          </ac:spMkLst>
        </pc:spChg>
      </pc:sldChg>
      <pc:sldChg chg="addSp delSp modSp new mod">
        <pc:chgData name="Mai P Le" userId="3484ce07-1060-4827-b879-822d8055ff17" providerId="ADAL" clId="{BE9FC17B-563D-48A0-A9FB-EA03212E5097}" dt="2023-04-27T20:34:07.040" v="65" actId="255"/>
        <pc:sldMkLst>
          <pc:docMk/>
          <pc:sldMk cId="2791183480" sldId="273"/>
        </pc:sldMkLst>
        <pc:spChg chg="mod">
          <ac:chgData name="Mai P Le" userId="3484ce07-1060-4827-b879-822d8055ff17" providerId="ADAL" clId="{BE9FC17B-563D-48A0-A9FB-EA03212E5097}" dt="2023-04-27T20:32:58.638" v="8" actId="20577"/>
          <ac:spMkLst>
            <pc:docMk/>
            <pc:sldMk cId="2791183480" sldId="273"/>
            <ac:spMk id="2" creationId="{75EFD575-4A2B-A390-21E5-40C17A7F457D}"/>
          </ac:spMkLst>
        </pc:spChg>
        <pc:spChg chg="del">
          <ac:chgData name="Mai P Le" userId="3484ce07-1060-4827-b879-822d8055ff17" providerId="ADAL" clId="{BE9FC17B-563D-48A0-A9FB-EA03212E5097}" dt="2023-04-27T20:33:24.897" v="19"/>
          <ac:spMkLst>
            <pc:docMk/>
            <pc:sldMk cId="2791183480" sldId="273"/>
            <ac:spMk id="3" creationId="{A630995C-8141-5048-498C-A61E89D666A4}"/>
          </ac:spMkLst>
        </pc:spChg>
        <pc:spChg chg="add mod">
          <ac:chgData name="Mai P Le" userId="3484ce07-1060-4827-b879-822d8055ff17" providerId="ADAL" clId="{BE9FC17B-563D-48A0-A9FB-EA03212E5097}" dt="2023-04-27T20:34:07.040" v="65" actId="255"/>
          <ac:spMkLst>
            <pc:docMk/>
            <pc:sldMk cId="2791183480" sldId="273"/>
            <ac:spMk id="4" creationId="{E138C8C3-4EFC-E18C-DA8F-7B5A948C1877}"/>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253D1C-4388-4038-963A-F47DB957BCB2}" type="datetimeFigureOut">
              <a:rPr lang="en-US" smtClean="0"/>
              <a:t>4/28/2023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B6C974-C167-43CD-B23D-D1A419490A59}" type="slidenum">
              <a:rPr lang="en-US" smtClean="0"/>
              <a:t>‹#›</a:t>
            </a:fld>
            <a:endParaRPr lang="en-US"/>
          </a:p>
        </p:txBody>
      </p:sp>
    </p:spTree>
    <p:extLst>
      <p:ext uri="{BB962C8B-B14F-4D97-AF65-F5344CB8AC3E}">
        <p14:creationId xmlns:p14="http://schemas.microsoft.com/office/powerpoint/2010/main" val="964109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pple-system"/>
              </a:rPr>
              <a:t>There are 413 specimens found within the dataset and there are no null values or duplicates found. </a:t>
            </a:r>
          </a:p>
          <a:p>
            <a:r>
              <a:rPr lang="en-US" b="0" i="0" dirty="0">
                <a:effectLst/>
                <a:latin typeface="-apple-system"/>
              </a:rPr>
              <a:t>79 specimens in original dataset</a:t>
            </a:r>
            <a:endParaRPr lang="en-US" dirty="0"/>
          </a:p>
        </p:txBody>
      </p:sp>
      <p:sp>
        <p:nvSpPr>
          <p:cNvPr id="4" name="Slide Number Placeholder 3"/>
          <p:cNvSpPr>
            <a:spLocks noGrp="1"/>
          </p:cNvSpPr>
          <p:nvPr>
            <p:ph type="sldNum" sz="quarter" idx="5"/>
          </p:nvPr>
        </p:nvSpPr>
        <p:spPr/>
        <p:txBody>
          <a:bodyPr/>
          <a:lstStyle/>
          <a:p>
            <a:fld id="{98B6C974-C167-43CD-B23D-D1A419490A59}" type="slidenum">
              <a:rPr lang="en-US" smtClean="0"/>
              <a:t>2</a:t>
            </a:fld>
            <a:endParaRPr lang="en-US"/>
          </a:p>
        </p:txBody>
      </p:sp>
    </p:spTree>
    <p:extLst>
      <p:ext uri="{BB962C8B-B14F-4D97-AF65-F5344CB8AC3E}">
        <p14:creationId xmlns:p14="http://schemas.microsoft.com/office/powerpoint/2010/main" val="2558012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8B6C974-C167-43CD-B23D-D1A419490A59}" type="slidenum">
              <a:rPr lang="en-US" smtClean="0"/>
              <a:t>3</a:t>
            </a:fld>
            <a:endParaRPr lang="en-US"/>
          </a:p>
        </p:txBody>
      </p:sp>
    </p:spTree>
    <p:extLst>
      <p:ext uri="{BB962C8B-B14F-4D97-AF65-F5344CB8AC3E}">
        <p14:creationId xmlns:p14="http://schemas.microsoft.com/office/powerpoint/2010/main" val="7261736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 predicting features do not have multivariate normal distribution, which is understandable given the nature of the data. The values are all positive and appear to be evenly distributed or right skewed. Specifically, gravity and calc have outliers toward the right tail of the distribution. </a:t>
            </a:r>
          </a:p>
          <a:p>
            <a:endParaRPr lang="en-US" dirty="0"/>
          </a:p>
          <a:p>
            <a:r>
              <a:rPr lang="en-US" dirty="0"/>
              <a:t>Below I have provided a brief understanding of these features to help understand the distribution better:</a:t>
            </a:r>
          </a:p>
          <a:p>
            <a:endParaRPr lang="en-US" dirty="0"/>
          </a:p>
          <a:p>
            <a:r>
              <a:rPr lang="en-US" dirty="0"/>
              <a:t>1. **gravity** - Typical healthy range of density of the urine relative to water is 1.005 to 1.030.</a:t>
            </a:r>
          </a:p>
          <a:p>
            <a:endParaRPr lang="en-US" dirty="0"/>
          </a:p>
          <a:p>
            <a:r>
              <a:rPr lang="en-US" dirty="0"/>
              <a:t>2. **pH** - Typical healthy range is 4.5 to 8. pH 7 is neutral. However, pH under 5.5 is also associated with uric acid crystals which promotes formation of calcium oxalate crystals.</a:t>
            </a:r>
          </a:p>
          <a:p>
            <a:endParaRPr lang="en-US" dirty="0"/>
          </a:p>
          <a:p>
            <a:r>
              <a:rPr lang="en-US" dirty="0"/>
              <a:t>3. **</a:t>
            </a:r>
            <a:r>
              <a:rPr lang="en-US" dirty="0" err="1"/>
              <a:t>osmo</a:t>
            </a:r>
            <a:r>
              <a:rPr lang="en-US" dirty="0"/>
              <a:t>** - Concentration of molecules/particles found in urine. Typical healthy range is 50 to 1200 mmol/kg</a:t>
            </a:r>
          </a:p>
          <a:p>
            <a:endParaRPr lang="en-US" dirty="0"/>
          </a:p>
          <a:p>
            <a:r>
              <a:rPr lang="en-US" dirty="0"/>
              <a:t>4. **</a:t>
            </a:r>
            <a:r>
              <a:rPr lang="en-US" dirty="0" err="1"/>
              <a:t>cond</a:t>
            </a:r>
            <a:r>
              <a:rPr lang="en-US" dirty="0"/>
              <a:t>** - Amount of electrolytes, such as sodium, potassium, calcium, chloride, and nitrite, in urine. Unfortunately, it is unclear what kind ions were measured in this study.</a:t>
            </a:r>
          </a:p>
          <a:p>
            <a:endParaRPr lang="en-US" dirty="0"/>
          </a:p>
          <a:p>
            <a:r>
              <a:rPr lang="en-US" dirty="0"/>
              <a:t>5. **urea** - Waste byproduct of the breakdown of protein, which increases the amount of acid produced in the body. Low levels of urea is associated with kidney problems, or malnutrition from lack of protein. High urea means overactive kidneys or too much protein; Typical healthy range is 1.8 to 7.1 mmol/l.</a:t>
            </a:r>
          </a:p>
          <a:p>
            <a:endParaRPr lang="en-US" dirty="0"/>
          </a:p>
          <a:p>
            <a:r>
              <a:rPr lang="en-US" dirty="0"/>
              <a:t>6. **calc** - Typical healthy range is 2.50 to 7.50 mmol/24 hours. Levels higher than this range is associated with leaking of calcium from the kidneys into the urine which causes kidney stones.</a:t>
            </a:r>
          </a:p>
        </p:txBody>
      </p:sp>
      <p:sp>
        <p:nvSpPr>
          <p:cNvPr id="4" name="Slide Number Placeholder 3"/>
          <p:cNvSpPr>
            <a:spLocks noGrp="1"/>
          </p:cNvSpPr>
          <p:nvPr>
            <p:ph type="sldNum" sz="quarter" idx="5"/>
          </p:nvPr>
        </p:nvSpPr>
        <p:spPr/>
        <p:txBody>
          <a:bodyPr/>
          <a:lstStyle/>
          <a:p>
            <a:fld id="{98B6C974-C167-43CD-B23D-D1A419490A59}" type="slidenum">
              <a:rPr lang="en-US" smtClean="0"/>
              <a:t>4</a:t>
            </a:fld>
            <a:endParaRPr lang="en-US"/>
          </a:p>
        </p:txBody>
      </p:sp>
    </p:spTree>
    <p:extLst>
      <p:ext uri="{BB962C8B-B14F-4D97-AF65-F5344CB8AC3E}">
        <p14:creationId xmlns:p14="http://schemas.microsoft.com/office/powerpoint/2010/main" val="856532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Helvetica Neue"/>
              </a:rPr>
              <a:t>There are strong multicollinearity issues between gravity vs. </a:t>
            </a:r>
            <a:r>
              <a:rPr lang="en-US" b="0" i="0" dirty="0" err="1">
                <a:solidFill>
                  <a:srgbClr val="000000"/>
                </a:solidFill>
                <a:effectLst/>
                <a:latin typeface="Helvetica Neue"/>
              </a:rPr>
              <a:t>osmo</a:t>
            </a:r>
            <a:r>
              <a:rPr lang="en-US" b="0" i="0" dirty="0">
                <a:solidFill>
                  <a:srgbClr val="000000"/>
                </a:solidFill>
                <a:effectLst/>
                <a:latin typeface="Helvetica Neue"/>
              </a:rPr>
              <a:t> (0.69), gravity vs. urea (0.63), </a:t>
            </a:r>
            <a:r>
              <a:rPr lang="en-US" b="0" i="0" dirty="0" err="1">
                <a:solidFill>
                  <a:srgbClr val="000000"/>
                </a:solidFill>
                <a:effectLst/>
                <a:latin typeface="Helvetica Neue"/>
              </a:rPr>
              <a:t>osmo</a:t>
            </a:r>
            <a:r>
              <a:rPr lang="en-US" b="0" i="0" dirty="0">
                <a:solidFill>
                  <a:srgbClr val="000000"/>
                </a:solidFill>
                <a:effectLst/>
                <a:latin typeface="Helvetica Neue"/>
              </a:rPr>
              <a:t> vs </a:t>
            </a:r>
            <a:r>
              <a:rPr lang="en-US" b="0" i="0" dirty="0" err="1">
                <a:solidFill>
                  <a:srgbClr val="000000"/>
                </a:solidFill>
                <a:effectLst/>
                <a:latin typeface="Helvetica Neue"/>
              </a:rPr>
              <a:t>cond</a:t>
            </a:r>
            <a:r>
              <a:rPr lang="en-US" b="0" i="0" dirty="0">
                <a:solidFill>
                  <a:srgbClr val="000000"/>
                </a:solidFill>
                <a:effectLst/>
                <a:latin typeface="Helvetica Neue"/>
              </a:rPr>
              <a:t> (0.71), </a:t>
            </a:r>
            <a:r>
              <a:rPr lang="en-US" b="0" i="0" dirty="0" err="1">
                <a:solidFill>
                  <a:srgbClr val="000000"/>
                </a:solidFill>
                <a:effectLst/>
                <a:latin typeface="Helvetica Neue"/>
              </a:rPr>
              <a:t>osmo</a:t>
            </a:r>
            <a:r>
              <a:rPr lang="en-US" b="0" i="0" dirty="0">
                <a:solidFill>
                  <a:srgbClr val="000000"/>
                </a:solidFill>
                <a:effectLst/>
                <a:latin typeface="Helvetica Neue"/>
              </a:rPr>
              <a:t> vs. urea (0.81), </a:t>
            </a:r>
            <a:r>
              <a:rPr lang="en-US" b="0" i="0" dirty="0" err="1">
                <a:solidFill>
                  <a:srgbClr val="000000"/>
                </a:solidFill>
                <a:effectLst/>
                <a:latin typeface="Helvetica Neue"/>
              </a:rPr>
              <a:t>cond</a:t>
            </a:r>
            <a:r>
              <a:rPr lang="en-US" b="0" i="0" dirty="0">
                <a:solidFill>
                  <a:srgbClr val="000000"/>
                </a:solidFill>
                <a:effectLst/>
                <a:latin typeface="Helvetica Neue"/>
              </a:rPr>
              <a:t> vs. urea (0.50).</a:t>
            </a:r>
          </a:p>
          <a:p>
            <a:pPr algn="l"/>
            <a:r>
              <a:rPr lang="en-US" b="0" i="0" dirty="0">
                <a:solidFill>
                  <a:srgbClr val="000000"/>
                </a:solidFill>
                <a:effectLst/>
                <a:latin typeface="Helvetica Neue"/>
              </a:rPr>
              <a:t>Additionally, we can see in this view that cases with kidney stones seem to cause right skew found in the calc feature. Similarly, the median of the distribution of kidney stones cases appear larger than the cases with absence of the stones.</a:t>
            </a:r>
          </a:p>
        </p:txBody>
      </p:sp>
      <p:sp>
        <p:nvSpPr>
          <p:cNvPr id="4" name="Slide Number Placeholder 3"/>
          <p:cNvSpPr>
            <a:spLocks noGrp="1"/>
          </p:cNvSpPr>
          <p:nvPr>
            <p:ph type="sldNum" sz="quarter" idx="5"/>
          </p:nvPr>
        </p:nvSpPr>
        <p:spPr/>
        <p:txBody>
          <a:bodyPr/>
          <a:lstStyle/>
          <a:p>
            <a:fld id="{98B6C974-C167-43CD-B23D-D1A419490A59}" type="slidenum">
              <a:rPr lang="en-US" smtClean="0"/>
              <a:t>5</a:t>
            </a:fld>
            <a:endParaRPr lang="en-US"/>
          </a:p>
        </p:txBody>
      </p:sp>
    </p:spTree>
    <p:extLst>
      <p:ext uri="{BB962C8B-B14F-4D97-AF65-F5344CB8AC3E}">
        <p14:creationId xmlns:p14="http://schemas.microsoft.com/office/powerpoint/2010/main" val="1365016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D1D5DB"/>
                </a:solidFill>
                <a:effectLst/>
                <a:latin typeface="Söhne"/>
              </a:rPr>
              <a:t>Scikit-</a:t>
            </a:r>
            <a:r>
              <a:rPr lang="en-US" b="0" i="0" dirty="0" err="1">
                <a:solidFill>
                  <a:srgbClr val="D1D5DB"/>
                </a:solidFill>
                <a:effectLst/>
                <a:latin typeface="Söhne"/>
              </a:rPr>
              <a:t>learn's</a:t>
            </a:r>
            <a:r>
              <a:rPr lang="en-US" b="0" i="0" dirty="0">
                <a:solidFill>
                  <a:srgbClr val="D1D5DB"/>
                </a:solidFill>
                <a:effectLst/>
                <a:latin typeface="Söhne"/>
              </a:rPr>
              <a:t> </a:t>
            </a:r>
            <a:r>
              <a:rPr lang="en-US" b="0" i="0" dirty="0" err="1">
                <a:solidFill>
                  <a:srgbClr val="D1D5DB"/>
                </a:solidFill>
                <a:effectLst/>
                <a:latin typeface="Söhne"/>
              </a:rPr>
              <a:t>GridSearchCV</a:t>
            </a:r>
            <a:r>
              <a:rPr lang="en-US" b="0" i="0" dirty="0">
                <a:solidFill>
                  <a:srgbClr val="D1D5DB"/>
                </a:solidFill>
                <a:effectLst/>
                <a:latin typeface="Söhne"/>
              </a:rPr>
              <a:t> is a method for hyperparameter tuning that exhaustively searches over a specified hyperparameter grid to find the optimal set of hyperparameters for a given estimator, using cross-validation to evaluate the performance of each set of hyperparameters. It returns a fitted estimator with the optimal hyperparameters found during the search.</a:t>
            </a:r>
            <a:endParaRPr lang="en-US" b="1"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effectLst/>
              </a:rPr>
              <a:t>max_features</a:t>
            </a:r>
            <a:r>
              <a:rPr lang="en-US" i="1" dirty="0">
                <a:effectLst/>
              </a:rPr>
              <a:t>{“sqrt”, “log2”, None}, int or float, default=”</a:t>
            </a:r>
            <a:r>
              <a:rPr lang="en-US" i="1" dirty="0" err="1">
                <a:effectLst/>
              </a:rPr>
              <a:t>sqrt”</a:t>
            </a:r>
            <a:r>
              <a:rPr lang="en-US" dirty="0" err="1">
                <a:effectLst/>
              </a:rPr>
              <a:t>The</a:t>
            </a:r>
            <a:r>
              <a:rPr lang="en-US" dirty="0">
                <a:effectLst/>
              </a:rPr>
              <a:t> number of features to consider when looking for the best split:</a:t>
            </a:r>
          </a:p>
          <a:p>
            <a:pPr algn="l">
              <a:buFont typeface="Arial" panose="020B0604020202020204" pitchFamily="34" charset="0"/>
              <a:buChar char="•"/>
            </a:pPr>
            <a:r>
              <a:rPr lang="en-US" b="0" i="0" dirty="0">
                <a:solidFill>
                  <a:srgbClr val="212529"/>
                </a:solidFill>
                <a:effectLst/>
                <a:latin typeface="-apple-system"/>
              </a:rPr>
              <a:t>If “sqrt”, then </a:t>
            </a:r>
            <a:r>
              <a:rPr lang="en-US" b="0" i="0" dirty="0" err="1">
                <a:solidFill>
                  <a:srgbClr val="212529"/>
                </a:solidFill>
                <a:effectLst/>
                <a:latin typeface="-apple-system"/>
              </a:rPr>
              <a:t>max_features</a:t>
            </a:r>
            <a:r>
              <a:rPr lang="en-US" b="0" i="0" dirty="0">
                <a:solidFill>
                  <a:srgbClr val="212529"/>
                </a:solidFill>
                <a:effectLst/>
                <a:latin typeface="-apple-system"/>
              </a:rPr>
              <a:t>=sqrt(</a:t>
            </a:r>
            <a:r>
              <a:rPr lang="en-US" b="0" i="0" dirty="0" err="1">
                <a:solidFill>
                  <a:srgbClr val="212529"/>
                </a:solidFill>
                <a:effectLst/>
                <a:latin typeface="-apple-system"/>
              </a:rPr>
              <a:t>n_features</a:t>
            </a:r>
            <a:r>
              <a:rPr lang="en-US" b="0" i="0" dirty="0">
                <a:solidFill>
                  <a:srgbClr val="212529"/>
                </a:solidFill>
                <a:effectLst/>
                <a:latin typeface="-apple-system"/>
              </a:rPr>
              <a:t>).</a:t>
            </a:r>
          </a:p>
          <a:p>
            <a:pPr algn="l">
              <a:buFont typeface="Arial" panose="020B0604020202020204" pitchFamily="34" charset="0"/>
              <a:buChar char="•"/>
            </a:pPr>
            <a:r>
              <a:rPr lang="en-US" b="0" i="0" dirty="0">
                <a:solidFill>
                  <a:srgbClr val="212529"/>
                </a:solidFill>
                <a:effectLst/>
                <a:latin typeface="-apple-system"/>
              </a:rPr>
              <a:t>If “log2”, then </a:t>
            </a:r>
            <a:r>
              <a:rPr lang="en-US" b="0" i="0" dirty="0" err="1">
                <a:solidFill>
                  <a:srgbClr val="212529"/>
                </a:solidFill>
                <a:effectLst/>
                <a:latin typeface="-apple-system"/>
              </a:rPr>
              <a:t>max_features</a:t>
            </a:r>
            <a:r>
              <a:rPr lang="en-US" b="0" i="0" dirty="0">
                <a:solidFill>
                  <a:srgbClr val="212529"/>
                </a:solidFill>
                <a:effectLst/>
                <a:latin typeface="-apple-system"/>
              </a:rPr>
              <a:t>=log2(</a:t>
            </a:r>
            <a:r>
              <a:rPr lang="en-US" b="0" i="0" dirty="0" err="1">
                <a:solidFill>
                  <a:srgbClr val="212529"/>
                </a:solidFill>
                <a:effectLst/>
                <a:latin typeface="-apple-system"/>
              </a:rPr>
              <a:t>n_features</a:t>
            </a:r>
            <a:r>
              <a:rPr lang="en-US" b="0" i="0" dirty="0">
                <a:solidFill>
                  <a:srgbClr val="212529"/>
                </a:solidFill>
                <a:effectLst/>
                <a:latin typeface="-apple-system"/>
              </a:rPr>
              <a:t>).</a:t>
            </a:r>
          </a:p>
          <a:p>
            <a:pPr algn="l">
              <a:buFont typeface="Arial" panose="020B0604020202020204" pitchFamily="34" charset="0"/>
              <a:buChar char="•"/>
            </a:pPr>
            <a:r>
              <a:rPr lang="en-US" b="0" i="0" dirty="0">
                <a:solidFill>
                  <a:srgbClr val="212529"/>
                </a:solidFill>
                <a:effectLst/>
                <a:latin typeface="-apple-system"/>
              </a:rPr>
              <a:t>If None, then </a:t>
            </a:r>
            <a:r>
              <a:rPr lang="en-US" b="0" i="0" dirty="0" err="1">
                <a:solidFill>
                  <a:srgbClr val="212529"/>
                </a:solidFill>
                <a:effectLst/>
                <a:latin typeface="-apple-system"/>
              </a:rPr>
              <a:t>max_features</a:t>
            </a:r>
            <a:r>
              <a:rPr lang="en-US" b="0" i="0" dirty="0">
                <a:solidFill>
                  <a:srgbClr val="212529"/>
                </a:solidFill>
                <a:effectLst/>
                <a:latin typeface="-apple-system"/>
              </a:rPr>
              <a:t>=</a:t>
            </a:r>
            <a:r>
              <a:rPr lang="en-US" b="0" i="0" dirty="0" err="1">
                <a:solidFill>
                  <a:srgbClr val="212529"/>
                </a:solidFill>
                <a:effectLst/>
                <a:latin typeface="-apple-system"/>
              </a:rPr>
              <a:t>n_features</a:t>
            </a:r>
            <a:r>
              <a:rPr lang="en-US" b="0" i="0" dirty="0">
                <a:solidFill>
                  <a:srgbClr val="212529"/>
                </a:solidFill>
                <a:effectLst/>
                <a:latin typeface="-apple-system"/>
              </a:rPr>
              <a:t>.</a:t>
            </a:r>
          </a:p>
          <a:p>
            <a:endParaRPr lang="en-US" dirty="0"/>
          </a:p>
        </p:txBody>
      </p:sp>
      <p:sp>
        <p:nvSpPr>
          <p:cNvPr id="4" name="Slide Number Placeholder 3"/>
          <p:cNvSpPr>
            <a:spLocks noGrp="1"/>
          </p:cNvSpPr>
          <p:nvPr>
            <p:ph type="sldNum" sz="quarter" idx="5"/>
          </p:nvPr>
        </p:nvSpPr>
        <p:spPr/>
        <p:txBody>
          <a:bodyPr/>
          <a:lstStyle/>
          <a:p>
            <a:fld id="{98B6C974-C167-43CD-B23D-D1A419490A59}" type="slidenum">
              <a:rPr lang="en-US" smtClean="0"/>
              <a:t>7</a:t>
            </a:fld>
            <a:endParaRPr lang="en-US"/>
          </a:p>
        </p:txBody>
      </p:sp>
    </p:spTree>
    <p:extLst>
      <p:ext uri="{BB962C8B-B14F-4D97-AF65-F5344CB8AC3E}">
        <p14:creationId xmlns:p14="http://schemas.microsoft.com/office/powerpoint/2010/main" val="2567831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Helvetica Neue"/>
              </a:rPr>
              <a:t>the last model will also serve as a benchmark for the other two because of its simplicity. </a:t>
            </a:r>
            <a:endParaRPr lang="en-US" dirty="0"/>
          </a:p>
        </p:txBody>
      </p:sp>
      <p:sp>
        <p:nvSpPr>
          <p:cNvPr id="4" name="Slide Number Placeholder 3"/>
          <p:cNvSpPr>
            <a:spLocks noGrp="1"/>
          </p:cNvSpPr>
          <p:nvPr>
            <p:ph type="sldNum" sz="quarter" idx="5"/>
          </p:nvPr>
        </p:nvSpPr>
        <p:spPr/>
        <p:txBody>
          <a:bodyPr/>
          <a:lstStyle/>
          <a:p>
            <a:fld id="{98B6C974-C167-43CD-B23D-D1A419490A59}" type="slidenum">
              <a:rPr lang="en-US" smtClean="0"/>
              <a:t>9</a:t>
            </a:fld>
            <a:endParaRPr lang="en-US"/>
          </a:p>
        </p:txBody>
      </p:sp>
    </p:spTree>
    <p:extLst>
      <p:ext uri="{BB962C8B-B14F-4D97-AF65-F5344CB8AC3E}">
        <p14:creationId xmlns:p14="http://schemas.microsoft.com/office/powerpoint/2010/main" val="4901265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Helvetica Neue"/>
              </a:rPr>
              <a:t>The table below summarizes results of all models rounded to the nearest 2 decimal places. However, it should also be noted that we have not completely explored all machine learning models. There are many robust ensemble models like </a:t>
            </a:r>
            <a:r>
              <a:rPr lang="en-US" b="0" i="0" dirty="0" err="1">
                <a:solidFill>
                  <a:srgbClr val="000000"/>
                </a:solidFill>
                <a:effectLst/>
                <a:latin typeface="Helvetica Neue"/>
              </a:rPr>
              <a:t>XGBClassifier</a:t>
            </a:r>
            <a:r>
              <a:rPr lang="en-US" b="0" i="0" dirty="0">
                <a:solidFill>
                  <a:srgbClr val="000000"/>
                </a:solidFill>
                <a:effectLst/>
                <a:latin typeface="Helvetica Neue"/>
              </a:rPr>
              <a:t>, Gradient Boosting, or a combination of all of the mentioned models in this project.</a:t>
            </a:r>
          </a:p>
          <a:p>
            <a:endParaRPr lang="en-US" b="0" i="0" dirty="0">
              <a:solidFill>
                <a:srgbClr val="000000"/>
              </a:solidFill>
              <a:effectLst/>
              <a:latin typeface="Helvetica Neue"/>
            </a:endParaRPr>
          </a:p>
          <a:p>
            <a:pPr algn="l"/>
            <a:r>
              <a:rPr lang="en-US" b="0" i="0" dirty="0">
                <a:solidFill>
                  <a:srgbClr val="000000"/>
                </a:solidFill>
                <a:effectLst/>
                <a:latin typeface="Helvetica Neue"/>
              </a:rPr>
              <a:t>False positive rate shows the probability of presence of kidney stones will be given when the true value is absence of kidney stones. Random Forest outperforms other models at 16% false positive rate.</a:t>
            </a:r>
          </a:p>
          <a:p>
            <a:pPr algn="l"/>
            <a:r>
              <a:rPr lang="en-US" b="0" i="0" dirty="0">
                <a:solidFill>
                  <a:srgbClr val="000000"/>
                </a:solidFill>
                <a:effectLst/>
                <a:latin typeface="Helvetica Neue"/>
              </a:rPr>
              <a:t>True positive rate shows the probability of an actual presence of kidney stones will test for presence of kidney stones. K Neighbors Classifier outperforms other models at 79% true positive rate.</a:t>
            </a:r>
          </a:p>
          <a:p>
            <a:pPr algn="l"/>
            <a:r>
              <a:rPr lang="en-US" b="0" i="0" dirty="0">
                <a:solidFill>
                  <a:srgbClr val="000000"/>
                </a:solidFill>
                <a:effectLst/>
                <a:latin typeface="Helvetica Neue"/>
              </a:rPr>
              <a:t>Precision shows that out of all the specimens who were identified to have presence of kidney stones, how many really have presence of kidney stones. Random Forest outperforms other models at 80% precision.</a:t>
            </a:r>
          </a:p>
          <a:p>
            <a:pPr algn="l"/>
            <a:r>
              <a:rPr lang="en-US" b="0" i="0" dirty="0">
                <a:solidFill>
                  <a:srgbClr val="000000"/>
                </a:solidFill>
                <a:effectLst/>
                <a:latin typeface="Helvetica Neue"/>
              </a:rPr>
              <a:t>The benchmark for AUC is a random classifier with 0.5 AUC, therefore all models have relatively good AUC results for both training and testing dataset. Once again, Random Forest outperforms other models with almost perfect training AUC and the highest testing AUC. However, this also shows us that this model is likely overfit and the more similar AUC results of K Neighbors Classifier might be more desirable.</a:t>
            </a:r>
          </a:p>
          <a:p>
            <a:pPr algn="l"/>
            <a:r>
              <a:rPr lang="en-US" b="0" i="0" dirty="0">
                <a:solidFill>
                  <a:srgbClr val="000000"/>
                </a:solidFill>
                <a:effectLst/>
                <a:latin typeface="Helvetica Neue"/>
              </a:rPr>
              <a:t>Based on the results above, we can rank the model as follow and it appears that Random Forest is the best model to predict the probability of presence of kidney stones.</a:t>
            </a:r>
          </a:p>
          <a:p>
            <a:endParaRPr lang="en-US" dirty="0"/>
          </a:p>
        </p:txBody>
      </p:sp>
      <p:sp>
        <p:nvSpPr>
          <p:cNvPr id="4" name="Slide Number Placeholder 3"/>
          <p:cNvSpPr>
            <a:spLocks noGrp="1"/>
          </p:cNvSpPr>
          <p:nvPr>
            <p:ph type="sldNum" sz="quarter" idx="5"/>
          </p:nvPr>
        </p:nvSpPr>
        <p:spPr/>
        <p:txBody>
          <a:bodyPr/>
          <a:lstStyle/>
          <a:p>
            <a:fld id="{98B6C974-C167-43CD-B23D-D1A419490A59}" type="slidenum">
              <a:rPr lang="en-US" smtClean="0"/>
              <a:t>10</a:t>
            </a:fld>
            <a:endParaRPr lang="en-US"/>
          </a:p>
        </p:txBody>
      </p:sp>
    </p:spTree>
    <p:extLst>
      <p:ext uri="{BB962C8B-B14F-4D97-AF65-F5344CB8AC3E}">
        <p14:creationId xmlns:p14="http://schemas.microsoft.com/office/powerpoint/2010/main" val="28725995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9E07F-294A-91A5-C644-B8DD80E28CA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A46C040-A010-4D81-4A19-A60BF3A915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1FE60F1-F06C-9C25-C71B-40C838495BF0}"/>
              </a:ext>
            </a:extLst>
          </p:cNvPr>
          <p:cNvSpPr>
            <a:spLocks noGrp="1"/>
          </p:cNvSpPr>
          <p:nvPr>
            <p:ph type="dt" sz="half" idx="10"/>
          </p:nvPr>
        </p:nvSpPr>
        <p:spPr/>
        <p:txBody>
          <a:bodyPr/>
          <a:lstStyle/>
          <a:p>
            <a:fld id="{7D5D6878-475B-4B43-BAC4-05C03DCC8F0A}" type="datetimeFigureOut">
              <a:rPr lang="en-US" smtClean="0"/>
              <a:t>4/28/2023</a:t>
            </a:fld>
            <a:endParaRPr lang="en-US"/>
          </a:p>
        </p:txBody>
      </p:sp>
      <p:sp>
        <p:nvSpPr>
          <p:cNvPr id="5" name="Footer Placeholder 4">
            <a:extLst>
              <a:ext uri="{FF2B5EF4-FFF2-40B4-BE49-F238E27FC236}">
                <a16:creationId xmlns:a16="http://schemas.microsoft.com/office/drawing/2014/main" id="{CA7A933C-69D9-B7C4-3C1F-8D8C2D4D6B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D66D6C-2ABE-D216-E32A-ABCD70A5E9F4}"/>
              </a:ext>
            </a:extLst>
          </p:cNvPr>
          <p:cNvSpPr>
            <a:spLocks noGrp="1"/>
          </p:cNvSpPr>
          <p:nvPr>
            <p:ph type="sldNum" sz="quarter" idx="12"/>
          </p:nvPr>
        </p:nvSpPr>
        <p:spPr/>
        <p:txBody>
          <a:bodyPr/>
          <a:lstStyle/>
          <a:p>
            <a:fld id="{89984FB6-C9FA-45EB-A3B7-827DC8A21344}" type="slidenum">
              <a:rPr lang="en-US" smtClean="0"/>
              <a:t>‹#›</a:t>
            </a:fld>
            <a:endParaRPr lang="en-US"/>
          </a:p>
        </p:txBody>
      </p:sp>
    </p:spTree>
    <p:extLst>
      <p:ext uri="{BB962C8B-B14F-4D97-AF65-F5344CB8AC3E}">
        <p14:creationId xmlns:p14="http://schemas.microsoft.com/office/powerpoint/2010/main" val="40284586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DF5B4-B529-71D9-E193-9D7A7D0B0E0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92A310-CC57-21CA-6C83-95E0D734B7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4EF43D-A85F-1F89-7E12-7121123A2305}"/>
              </a:ext>
            </a:extLst>
          </p:cNvPr>
          <p:cNvSpPr>
            <a:spLocks noGrp="1"/>
          </p:cNvSpPr>
          <p:nvPr>
            <p:ph type="dt" sz="half" idx="10"/>
          </p:nvPr>
        </p:nvSpPr>
        <p:spPr/>
        <p:txBody>
          <a:bodyPr/>
          <a:lstStyle/>
          <a:p>
            <a:fld id="{7D5D6878-475B-4B43-BAC4-05C03DCC8F0A}" type="datetimeFigureOut">
              <a:rPr lang="en-US" smtClean="0"/>
              <a:t>4/28/2023</a:t>
            </a:fld>
            <a:endParaRPr lang="en-US"/>
          </a:p>
        </p:txBody>
      </p:sp>
      <p:sp>
        <p:nvSpPr>
          <p:cNvPr id="5" name="Footer Placeholder 4">
            <a:extLst>
              <a:ext uri="{FF2B5EF4-FFF2-40B4-BE49-F238E27FC236}">
                <a16:creationId xmlns:a16="http://schemas.microsoft.com/office/drawing/2014/main" id="{4114A701-8D2F-E805-19FA-D2E0EE6258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85FC82-6F47-AB50-3F78-B5925A7B2210}"/>
              </a:ext>
            </a:extLst>
          </p:cNvPr>
          <p:cNvSpPr>
            <a:spLocks noGrp="1"/>
          </p:cNvSpPr>
          <p:nvPr>
            <p:ph type="sldNum" sz="quarter" idx="12"/>
          </p:nvPr>
        </p:nvSpPr>
        <p:spPr/>
        <p:txBody>
          <a:bodyPr/>
          <a:lstStyle/>
          <a:p>
            <a:fld id="{89984FB6-C9FA-45EB-A3B7-827DC8A21344}" type="slidenum">
              <a:rPr lang="en-US" smtClean="0"/>
              <a:t>‹#›</a:t>
            </a:fld>
            <a:endParaRPr lang="en-US"/>
          </a:p>
        </p:txBody>
      </p:sp>
    </p:spTree>
    <p:extLst>
      <p:ext uri="{BB962C8B-B14F-4D97-AF65-F5344CB8AC3E}">
        <p14:creationId xmlns:p14="http://schemas.microsoft.com/office/powerpoint/2010/main" val="192104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11CE2F-1E1D-86A3-ADA2-14F210DED96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04A123D-A76B-587A-1C40-D5209F33BB0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D0213F-6762-0101-3498-B56F2CAB00FB}"/>
              </a:ext>
            </a:extLst>
          </p:cNvPr>
          <p:cNvSpPr>
            <a:spLocks noGrp="1"/>
          </p:cNvSpPr>
          <p:nvPr>
            <p:ph type="dt" sz="half" idx="10"/>
          </p:nvPr>
        </p:nvSpPr>
        <p:spPr/>
        <p:txBody>
          <a:bodyPr/>
          <a:lstStyle/>
          <a:p>
            <a:fld id="{7D5D6878-475B-4B43-BAC4-05C03DCC8F0A}" type="datetimeFigureOut">
              <a:rPr lang="en-US" smtClean="0"/>
              <a:t>4/28/2023</a:t>
            </a:fld>
            <a:endParaRPr lang="en-US"/>
          </a:p>
        </p:txBody>
      </p:sp>
      <p:sp>
        <p:nvSpPr>
          <p:cNvPr id="5" name="Footer Placeholder 4">
            <a:extLst>
              <a:ext uri="{FF2B5EF4-FFF2-40B4-BE49-F238E27FC236}">
                <a16:creationId xmlns:a16="http://schemas.microsoft.com/office/drawing/2014/main" id="{6C40FA76-21B2-A12B-7A38-FD69572AA1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A09EDD-8746-5CBE-A0A7-0AE655DC38FF}"/>
              </a:ext>
            </a:extLst>
          </p:cNvPr>
          <p:cNvSpPr>
            <a:spLocks noGrp="1"/>
          </p:cNvSpPr>
          <p:nvPr>
            <p:ph type="sldNum" sz="quarter" idx="12"/>
          </p:nvPr>
        </p:nvSpPr>
        <p:spPr/>
        <p:txBody>
          <a:bodyPr/>
          <a:lstStyle/>
          <a:p>
            <a:fld id="{89984FB6-C9FA-45EB-A3B7-827DC8A21344}" type="slidenum">
              <a:rPr lang="en-US" smtClean="0"/>
              <a:t>‹#›</a:t>
            </a:fld>
            <a:endParaRPr lang="en-US"/>
          </a:p>
        </p:txBody>
      </p:sp>
    </p:spTree>
    <p:extLst>
      <p:ext uri="{BB962C8B-B14F-4D97-AF65-F5344CB8AC3E}">
        <p14:creationId xmlns:p14="http://schemas.microsoft.com/office/powerpoint/2010/main" val="1282570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D42FE-E302-37A9-2C1B-37454489F5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BF6EF66-524E-7438-CB39-3A2B842D53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91C9ED-D2EE-9A37-E102-4F644E7095CD}"/>
              </a:ext>
            </a:extLst>
          </p:cNvPr>
          <p:cNvSpPr>
            <a:spLocks noGrp="1"/>
          </p:cNvSpPr>
          <p:nvPr>
            <p:ph type="dt" sz="half" idx="10"/>
          </p:nvPr>
        </p:nvSpPr>
        <p:spPr/>
        <p:txBody>
          <a:bodyPr/>
          <a:lstStyle/>
          <a:p>
            <a:fld id="{7D5D6878-475B-4B43-BAC4-05C03DCC8F0A}" type="datetimeFigureOut">
              <a:rPr lang="en-US" smtClean="0"/>
              <a:t>4/28/2023</a:t>
            </a:fld>
            <a:endParaRPr lang="en-US"/>
          </a:p>
        </p:txBody>
      </p:sp>
      <p:sp>
        <p:nvSpPr>
          <p:cNvPr id="5" name="Footer Placeholder 4">
            <a:extLst>
              <a:ext uri="{FF2B5EF4-FFF2-40B4-BE49-F238E27FC236}">
                <a16:creationId xmlns:a16="http://schemas.microsoft.com/office/drawing/2014/main" id="{B2523ED0-DCC9-2DB0-DF3B-333821DCF5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1FC395-D69D-E65F-6DFC-C138D7E659B1}"/>
              </a:ext>
            </a:extLst>
          </p:cNvPr>
          <p:cNvSpPr>
            <a:spLocks noGrp="1"/>
          </p:cNvSpPr>
          <p:nvPr>
            <p:ph type="sldNum" sz="quarter" idx="12"/>
          </p:nvPr>
        </p:nvSpPr>
        <p:spPr/>
        <p:txBody>
          <a:bodyPr/>
          <a:lstStyle/>
          <a:p>
            <a:fld id="{89984FB6-C9FA-45EB-A3B7-827DC8A21344}" type="slidenum">
              <a:rPr lang="en-US" smtClean="0"/>
              <a:t>‹#›</a:t>
            </a:fld>
            <a:endParaRPr lang="en-US"/>
          </a:p>
        </p:txBody>
      </p:sp>
    </p:spTree>
    <p:extLst>
      <p:ext uri="{BB962C8B-B14F-4D97-AF65-F5344CB8AC3E}">
        <p14:creationId xmlns:p14="http://schemas.microsoft.com/office/powerpoint/2010/main" val="40560111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063F1-0CE6-8575-54E8-F5EB6BEA37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3993213-1409-3F63-9927-C0B00A3D9C0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6BAEE08-F0D0-F6DB-AE70-CB0C5B73CECE}"/>
              </a:ext>
            </a:extLst>
          </p:cNvPr>
          <p:cNvSpPr>
            <a:spLocks noGrp="1"/>
          </p:cNvSpPr>
          <p:nvPr>
            <p:ph type="dt" sz="half" idx="10"/>
          </p:nvPr>
        </p:nvSpPr>
        <p:spPr/>
        <p:txBody>
          <a:bodyPr/>
          <a:lstStyle/>
          <a:p>
            <a:fld id="{7D5D6878-475B-4B43-BAC4-05C03DCC8F0A}" type="datetimeFigureOut">
              <a:rPr lang="en-US" smtClean="0"/>
              <a:t>4/28/2023</a:t>
            </a:fld>
            <a:endParaRPr lang="en-US"/>
          </a:p>
        </p:txBody>
      </p:sp>
      <p:sp>
        <p:nvSpPr>
          <p:cNvPr id="5" name="Footer Placeholder 4">
            <a:extLst>
              <a:ext uri="{FF2B5EF4-FFF2-40B4-BE49-F238E27FC236}">
                <a16:creationId xmlns:a16="http://schemas.microsoft.com/office/drawing/2014/main" id="{3FBF9B3F-7955-7ED4-0702-0FE9F04058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47F474-4AAE-4366-39CE-82FE22A7D34D}"/>
              </a:ext>
            </a:extLst>
          </p:cNvPr>
          <p:cNvSpPr>
            <a:spLocks noGrp="1"/>
          </p:cNvSpPr>
          <p:nvPr>
            <p:ph type="sldNum" sz="quarter" idx="12"/>
          </p:nvPr>
        </p:nvSpPr>
        <p:spPr/>
        <p:txBody>
          <a:bodyPr/>
          <a:lstStyle/>
          <a:p>
            <a:fld id="{89984FB6-C9FA-45EB-A3B7-827DC8A21344}" type="slidenum">
              <a:rPr lang="en-US" smtClean="0"/>
              <a:t>‹#›</a:t>
            </a:fld>
            <a:endParaRPr lang="en-US"/>
          </a:p>
        </p:txBody>
      </p:sp>
    </p:spTree>
    <p:extLst>
      <p:ext uri="{BB962C8B-B14F-4D97-AF65-F5344CB8AC3E}">
        <p14:creationId xmlns:p14="http://schemas.microsoft.com/office/powerpoint/2010/main" val="2258259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C1DAF-5A24-9B85-459E-84B1A85AEE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1F296C-A522-FB50-DAAA-D7DD75523AF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FE16F42-8C40-1EB4-A63A-C535E4E0CA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B0361B8-03C1-FD9F-F620-7D1C16D3C06F}"/>
              </a:ext>
            </a:extLst>
          </p:cNvPr>
          <p:cNvSpPr>
            <a:spLocks noGrp="1"/>
          </p:cNvSpPr>
          <p:nvPr>
            <p:ph type="dt" sz="half" idx="10"/>
          </p:nvPr>
        </p:nvSpPr>
        <p:spPr/>
        <p:txBody>
          <a:bodyPr/>
          <a:lstStyle/>
          <a:p>
            <a:fld id="{7D5D6878-475B-4B43-BAC4-05C03DCC8F0A}" type="datetimeFigureOut">
              <a:rPr lang="en-US" smtClean="0"/>
              <a:t>4/28/2023</a:t>
            </a:fld>
            <a:endParaRPr lang="en-US"/>
          </a:p>
        </p:txBody>
      </p:sp>
      <p:sp>
        <p:nvSpPr>
          <p:cNvPr id="6" name="Footer Placeholder 5">
            <a:extLst>
              <a:ext uri="{FF2B5EF4-FFF2-40B4-BE49-F238E27FC236}">
                <a16:creationId xmlns:a16="http://schemas.microsoft.com/office/drawing/2014/main" id="{B02258E0-3E46-DEBF-E562-5C34C492F1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6D71AF-95A3-BFFB-575A-140AD752030F}"/>
              </a:ext>
            </a:extLst>
          </p:cNvPr>
          <p:cNvSpPr>
            <a:spLocks noGrp="1"/>
          </p:cNvSpPr>
          <p:nvPr>
            <p:ph type="sldNum" sz="quarter" idx="12"/>
          </p:nvPr>
        </p:nvSpPr>
        <p:spPr/>
        <p:txBody>
          <a:bodyPr/>
          <a:lstStyle/>
          <a:p>
            <a:fld id="{89984FB6-C9FA-45EB-A3B7-827DC8A21344}" type="slidenum">
              <a:rPr lang="en-US" smtClean="0"/>
              <a:t>‹#›</a:t>
            </a:fld>
            <a:endParaRPr lang="en-US"/>
          </a:p>
        </p:txBody>
      </p:sp>
    </p:spTree>
    <p:extLst>
      <p:ext uri="{BB962C8B-B14F-4D97-AF65-F5344CB8AC3E}">
        <p14:creationId xmlns:p14="http://schemas.microsoft.com/office/powerpoint/2010/main" val="15143682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37161-5840-CACB-E399-86DDFB308EB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2176A23-2D99-85B5-8211-D431491344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0F21217-12E5-8919-BF4B-45DB138A81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3FA8F22-EDDA-A7C9-7B15-3C8F0167793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993919-03B9-8FE3-FEFD-80258B348F6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0ED3B8-88BB-2AC3-A998-2131432A75B2}"/>
              </a:ext>
            </a:extLst>
          </p:cNvPr>
          <p:cNvSpPr>
            <a:spLocks noGrp="1"/>
          </p:cNvSpPr>
          <p:nvPr>
            <p:ph type="dt" sz="half" idx="10"/>
          </p:nvPr>
        </p:nvSpPr>
        <p:spPr/>
        <p:txBody>
          <a:bodyPr/>
          <a:lstStyle/>
          <a:p>
            <a:fld id="{7D5D6878-475B-4B43-BAC4-05C03DCC8F0A}" type="datetimeFigureOut">
              <a:rPr lang="en-US" smtClean="0"/>
              <a:t>4/28/2023</a:t>
            </a:fld>
            <a:endParaRPr lang="en-US"/>
          </a:p>
        </p:txBody>
      </p:sp>
      <p:sp>
        <p:nvSpPr>
          <p:cNvPr id="8" name="Footer Placeholder 7">
            <a:extLst>
              <a:ext uri="{FF2B5EF4-FFF2-40B4-BE49-F238E27FC236}">
                <a16:creationId xmlns:a16="http://schemas.microsoft.com/office/drawing/2014/main" id="{B0AC54CE-F556-C1A2-D829-CE4D06C326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63CB17D-08C8-46B3-891F-7B6D325A7756}"/>
              </a:ext>
            </a:extLst>
          </p:cNvPr>
          <p:cNvSpPr>
            <a:spLocks noGrp="1"/>
          </p:cNvSpPr>
          <p:nvPr>
            <p:ph type="sldNum" sz="quarter" idx="12"/>
          </p:nvPr>
        </p:nvSpPr>
        <p:spPr/>
        <p:txBody>
          <a:bodyPr/>
          <a:lstStyle/>
          <a:p>
            <a:fld id="{89984FB6-C9FA-45EB-A3B7-827DC8A21344}" type="slidenum">
              <a:rPr lang="en-US" smtClean="0"/>
              <a:t>‹#›</a:t>
            </a:fld>
            <a:endParaRPr lang="en-US"/>
          </a:p>
        </p:txBody>
      </p:sp>
    </p:spTree>
    <p:extLst>
      <p:ext uri="{BB962C8B-B14F-4D97-AF65-F5344CB8AC3E}">
        <p14:creationId xmlns:p14="http://schemas.microsoft.com/office/powerpoint/2010/main" val="3323385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D7B5F4-3E4E-B1DB-378F-E547C91AFA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92CF072-E607-1E44-C140-882B46EFC049}"/>
              </a:ext>
            </a:extLst>
          </p:cNvPr>
          <p:cNvSpPr>
            <a:spLocks noGrp="1"/>
          </p:cNvSpPr>
          <p:nvPr>
            <p:ph type="dt" sz="half" idx="10"/>
          </p:nvPr>
        </p:nvSpPr>
        <p:spPr/>
        <p:txBody>
          <a:bodyPr/>
          <a:lstStyle/>
          <a:p>
            <a:fld id="{7D5D6878-475B-4B43-BAC4-05C03DCC8F0A}" type="datetimeFigureOut">
              <a:rPr lang="en-US" smtClean="0"/>
              <a:t>4/28/2023</a:t>
            </a:fld>
            <a:endParaRPr lang="en-US"/>
          </a:p>
        </p:txBody>
      </p:sp>
      <p:sp>
        <p:nvSpPr>
          <p:cNvPr id="4" name="Footer Placeholder 3">
            <a:extLst>
              <a:ext uri="{FF2B5EF4-FFF2-40B4-BE49-F238E27FC236}">
                <a16:creationId xmlns:a16="http://schemas.microsoft.com/office/drawing/2014/main" id="{A4226353-7000-D319-A16D-3EA05E1F94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553588C-7300-1AF1-CF35-C34D427921A8}"/>
              </a:ext>
            </a:extLst>
          </p:cNvPr>
          <p:cNvSpPr>
            <a:spLocks noGrp="1"/>
          </p:cNvSpPr>
          <p:nvPr>
            <p:ph type="sldNum" sz="quarter" idx="12"/>
          </p:nvPr>
        </p:nvSpPr>
        <p:spPr/>
        <p:txBody>
          <a:bodyPr/>
          <a:lstStyle/>
          <a:p>
            <a:fld id="{89984FB6-C9FA-45EB-A3B7-827DC8A21344}" type="slidenum">
              <a:rPr lang="en-US" smtClean="0"/>
              <a:t>‹#›</a:t>
            </a:fld>
            <a:endParaRPr lang="en-US"/>
          </a:p>
        </p:txBody>
      </p:sp>
    </p:spTree>
    <p:extLst>
      <p:ext uri="{BB962C8B-B14F-4D97-AF65-F5344CB8AC3E}">
        <p14:creationId xmlns:p14="http://schemas.microsoft.com/office/powerpoint/2010/main" val="12718760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8FC95F-5789-AA86-2690-F6E42B398AD9}"/>
              </a:ext>
            </a:extLst>
          </p:cNvPr>
          <p:cNvSpPr>
            <a:spLocks noGrp="1"/>
          </p:cNvSpPr>
          <p:nvPr>
            <p:ph type="dt" sz="half" idx="10"/>
          </p:nvPr>
        </p:nvSpPr>
        <p:spPr/>
        <p:txBody>
          <a:bodyPr/>
          <a:lstStyle/>
          <a:p>
            <a:fld id="{7D5D6878-475B-4B43-BAC4-05C03DCC8F0A}" type="datetimeFigureOut">
              <a:rPr lang="en-US" smtClean="0"/>
              <a:t>4/28/2023</a:t>
            </a:fld>
            <a:endParaRPr lang="en-US"/>
          </a:p>
        </p:txBody>
      </p:sp>
      <p:sp>
        <p:nvSpPr>
          <p:cNvPr id="3" name="Footer Placeholder 2">
            <a:extLst>
              <a:ext uri="{FF2B5EF4-FFF2-40B4-BE49-F238E27FC236}">
                <a16:creationId xmlns:a16="http://schemas.microsoft.com/office/drawing/2014/main" id="{9BEB8D67-5521-C559-310F-19097B89F5F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909F95-4A17-82A7-7D4B-97EF9D68234E}"/>
              </a:ext>
            </a:extLst>
          </p:cNvPr>
          <p:cNvSpPr>
            <a:spLocks noGrp="1"/>
          </p:cNvSpPr>
          <p:nvPr>
            <p:ph type="sldNum" sz="quarter" idx="12"/>
          </p:nvPr>
        </p:nvSpPr>
        <p:spPr/>
        <p:txBody>
          <a:bodyPr/>
          <a:lstStyle/>
          <a:p>
            <a:fld id="{89984FB6-C9FA-45EB-A3B7-827DC8A21344}" type="slidenum">
              <a:rPr lang="en-US" smtClean="0"/>
              <a:t>‹#›</a:t>
            </a:fld>
            <a:endParaRPr lang="en-US"/>
          </a:p>
        </p:txBody>
      </p:sp>
    </p:spTree>
    <p:extLst>
      <p:ext uri="{BB962C8B-B14F-4D97-AF65-F5344CB8AC3E}">
        <p14:creationId xmlns:p14="http://schemas.microsoft.com/office/powerpoint/2010/main" val="321044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E4525-56D3-6086-5D3F-A22A57B54A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40010FD-2E82-6903-4D37-005ACD2D0B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5E390D2-667A-8370-D519-EFB60E8B90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B78057-B854-426A-4BCF-6786C452429E}"/>
              </a:ext>
            </a:extLst>
          </p:cNvPr>
          <p:cNvSpPr>
            <a:spLocks noGrp="1"/>
          </p:cNvSpPr>
          <p:nvPr>
            <p:ph type="dt" sz="half" idx="10"/>
          </p:nvPr>
        </p:nvSpPr>
        <p:spPr/>
        <p:txBody>
          <a:bodyPr/>
          <a:lstStyle/>
          <a:p>
            <a:fld id="{7D5D6878-475B-4B43-BAC4-05C03DCC8F0A}" type="datetimeFigureOut">
              <a:rPr lang="en-US" smtClean="0"/>
              <a:t>4/28/2023</a:t>
            </a:fld>
            <a:endParaRPr lang="en-US"/>
          </a:p>
        </p:txBody>
      </p:sp>
      <p:sp>
        <p:nvSpPr>
          <p:cNvPr id="6" name="Footer Placeholder 5">
            <a:extLst>
              <a:ext uri="{FF2B5EF4-FFF2-40B4-BE49-F238E27FC236}">
                <a16:creationId xmlns:a16="http://schemas.microsoft.com/office/drawing/2014/main" id="{728DBE6F-FE9D-2BBE-FF57-779B2129DF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98B459-97F4-F171-BC15-A3279A8CB605}"/>
              </a:ext>
            </a:extLst>
          </p:cNvPr>
          <p:cNvSpPr>
            <a:spLocks noGrp="1"/>
          </p:cNvSpPr>
          <p:nvPr>
            <p:ph type="sldNum" sz="quarter" idx="12"/>
          </p:nvPr>
        </p:nvSpPr>
        <p:spPr/>
        <p:txBody>
          <a:bodyPr/>
          <a:lstStyle/>
          <a:p>
            <a:fld id="{89984FB6-C9FA-45EB-A3B7-827DC8A21344}" type="slidenum">
              <a:rPr lang="en-US" smtClean="0"/>
              <a:t>‹#›</a:t>
            </a:fld>
            <a:endParaRPr lang="en-US"/>
          </a:p>
        </p:txBody>
      </p:sp>
    </p:spTree>
    <p:extLst>
      <p:ext uri="{BB962C8B-B14F-4D97-AF65-F5344CB8AC3E}">
        <p14:creationId xmlns:p14="http://schemas.microsoft.com/office/powerpoint/2010/main" val="3030484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9F6E3-D360-B990-4A02-74C6DBFB88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AFB4CA0-5E5A-49B5-A879-23AC7E39CB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69A130E-ABD5-6360-C626-8E6F3F2F00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22DF26-B468-8C92-6CD3-978141D276D1}"/>
              </a:ext>
            </a:extLst>
          </p:cNvPr>
          <p:cNvSpPr>
            <a:spLocks noGrp="1"/>
          </p:cNvSpPr>
          <p:nvPr>
            <p:ph type="dt" sz="half" idx="10"/>
          </p:nvPr>
        </p:nvSpPr>
        <p:spPr/>
        <p:txBody>
          <a:bodyPr/>
          <a:lstStyle/>
          <a:p>
            <a:fld id="{7D5D6878-475B-4B43-BAC4-05C03DCC8F0A}" type="datetimeFigureOut">
              <a:rPr lang="en-US" smtClean="0"/>
              <a:t>4/28/2023</a:t>
            </a:fld>
            <a:endParaRPr lang="en-US"/>
          </a:p>
        </p:txBody>
      </p:sp>
      <p:sp>
        <p:nvSpPr>
          <p:cNvPr id="6" name="Footer Placeholder 5">
            <a:extLst>
              <a:ext uri="{FF2B5EF4-FFF2-40B4-BE49-F238E27FC236}">
                <a16:creationId xmlns:a16="http://schemas.microsoft.com/office/drawing/2014/main" id="{9C0FB4F5-303A-ADC2-2BF7-B66468AE418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2737EF-1463-F64D-3BF7-8DF0FA864CDA}"/>
              </a:ext>
            </a:extLst>
          </p:cNvPr>
          <p:cNvSpPr>
            <a:spLocks noGrp="1"/>
          </p:cNvSpPr>
          <p:nvPr>
            <p:ph type="sldNum" sz="quarter" idx="12"/>
          </p:nvPr>
        </p:nvSpPr>
        <p:spPr/>
        <p:txBody>
          <a:bodyPr/>
          <a:lstStyle/>
          <a:p>
            <a:fld id="{89984FB6-C9FA-45EB-A3B7-827DC8A21344}" type="slidenum">
              <a:rPr lang="en-US" smtClean="0"/>
              <a:t>‹#›</a:t>
            </a:fld>
            <a:endParaRPr lang="en-US"/>
          </a:p>
        </p:txBody>
      </p:sp>
    </p:spTree>
    <p:extLst>
      <p:ext uri="{BB962C8B-B14F-4D97-AF65-F5344CB8AC3E}">
        <p14:creationId xmlns:p14="http://schemas.microsoft.com/office/powerpoint/2010/main" val="21595431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00B9D9-EDF9-86D9-E879-FA624E938B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A14636C-ACA0-4A64-B7CF-CB22721A48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653496F-B530-AC85-38C5-90A4CF168AB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5D6878-475B-4B43-BAC4-05C03DCC8F0A}" type="datetimeFigureOut">
              <a:rPr lang="en-US" smtClean="0"/>
              <a:t>4/28/2023</a:t>
            </a:fld>
            <a:endParaRPr lang="en-US"/>
          </a:p>
        </p:txBody>
      </p:sp>
      <p:sp>
        <p:nvSpPr>
          <p:cNvPr id="5" name="Footer Placeholder 4">
            <a:extLst>
              <a:ext uri="{FF2B5EF4-FFF2-40B4-BE49-F238E27FC236}">
                <a16:creationId xmlns:a16="http://schemas.microsoft.com/office/drawing/2014/main" id="{9C1F4315-F13B-469E-F05B-E5C1860D2B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0A503B3-0538-F6E0-0EAA-449EBFCEFB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984FB6-C9FA-45EB-A3B7-827DC8A21344}" type="slidenum">
              <a:rPr lang="en-US" smtClean="0"/>
              <a:t>‹#›</a:t>
            </a:fld>
            <a:endParaRPr lang="en-US"/>
          </a:p>
        </p:txBody>
      </p:sp>
    </p:spTree>
    <p:extLst>
      <p:ext uri="{BB962C8B-B14F-4D97-AF65-F5344CB8AC3E}">
        <p14:creationId xmlns:p14="http://schemas.microsoft.com/office/powerpoint/2010/main" val="1135275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A0F5DC3-5A15-1227-FF87-171454607F03}"/>
              </a:ext>
            </a:extLst>
          </p:cNvPr>
          <p:cNvPicPr>
            <a:picLocks noChangeAspect="1"/>
          </p:cNvPicPr>
          <p:nvPr/>
        </p:nvPicPr>
        <p:blipFill rotWithShape="1">
          <a:blip r:embed="rId2"/>
          <a:srcRect l="20425" t="9091"/>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7516E5A-A500-5D87-0CDB-07B546DF8A31}"/>
              </a:ext>
            </a:extLst>
          </p:cNvPr>
          <p:cNvSpPr>
            <a:spLocks noGrp="1"/>
          </p:cNvSpPr>
          <p:nvPr>
            <p:ph type="ctrTitle"/>
          </p:nvPr>
        </p:nvSpPr>
        <p:spPr>
          <a:xfrm>
            <a:off x="477981" y="1122363"/>
            <a:ext cx="4023360" cy="3204134"/>
          </a:xfrm>
        </p:spPr>
        <p:txBody>
          <a:bodyPr anchor="b">
            <a:normAutofit/>
          </a:bodyPr>
          <a:lstStyle/>
          <a:p>
            <a:pPr algn="l"/>
            <a:r>
              <a:rPr lang="en-US" sz="4800" dirty="0"/>
              <a:t>Kidney Stone Prediction based on Urine Analysis </a:t>
            </a:r>
          </a:p>
        </p:txBody>
      </p:sp>
      <p:sp>
        <p:nvSpPr>
          <p:cNvPr id="3" name="Subtitle 2">
            <a:extLst>
              <a:ext uri="{FF2B5EF4-FFF2-40B4-BE49-F238E27FC236}">
                <a16:creationId xmlns:a16="http://schemas.microsoft.com/office/drawing/2014/main" id="{A8A51300-BEEC-BB66-8AB6-DE8F11483E06}"/>
              </a:ext>
            </a:extLst>
          </p:cNvPr>
          <p:cNvSpPr>
            <a:spLocks noGrp="1"/>
          </p:cNvSpPr>
          <p:nvPr>
            <p:ph type="subTitle" idx="1"/>
          </p:nvPr>
        </p:nvSpPr>
        <p:spPr>
          <a:xfrm>
            <a:off x="477980" y="4872922"/>
            <a:ext cx="4023359" cy="1208141"/>
          </a:xfrm>
        </p:spPr>
        <p:txBody>
          <a:bodyPr>
            <a:normAutofit/>
          </a:bodyPr>
          <a:lstStyle/>
          <a:p>
            <a:pPr algn="l"/>
            <a:r>
              <a:rPr lang="en-US" sz="2000" dirty="0"/>
              <a:t>Mai Le</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311048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14141FC-8189-47F8-821A-FC9A4E91E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DB240AA-D9DE-BB13-4F66-1D655B24ADA7}"/>
              </a:ext>
            </a:extLst>
          </p:cNvPr>
          <p:cNvSpPr>
            <a:spLocks noGrp="1"/>
          </p:cNvSpPr>
          <p:nvPr>
            <p:ph type="title"/>
          </p:nvPr>
        </p:nvSpPr>
        <p:spPr>
          <a:xfrm>
            <a:off x="841248" y="510047"/>
            <a:ext cx="3300984" cy="1645920"/>
          </a:xfrm>
        </p:spPr>
        <p:txBody>
          <a:bodyPr>
            <a:normAutofit/>
          </a:bodyPr>
          <a:lstStyle/>
          <a:p>
            <a:r>
              <a:rPr lang="en-US" sz="2800" dirty="0"/>
              <a:t>Conclusion</a:t>
            </a:r>
          </a:p>
        </p:txBody>
      </p:sp>
      <p:sp>
        <p:nvSpPr>
          <p:cNvPr id="18" name="Rectangle 17">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981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E7B9CDA-78F3-9933-822D-D4F2F014F7C6}"/>
              </a:ext>
            </a:extLst>
          </p:cNvPr>
          <p:cNvSpPr>
            <a:spLocks noGrp="1"/>
          </p:cNvSpPr>
          <p:nvPr>
            <p:ph idx="1"/>
          </p:nvPr>
        </p:nvSpPr>
        <p:spPr>
          <a:xfrm>
            <a:off x="4581144" y="510047"/>
            <a:ext cx="6858000" cy="1645920"/>
          </a:xfrm>
        </p:spPr>
        <p:txBody>
          <a:bodyPr anchor="ctr">
            <a:normAutofit/>
          </a:bodyPr>
          <a:lstStyle/>
          <a:p>
            <a:r>
              <a:rPr lang="en-US" sz="1800" dirty="0"/>
              <a:t>Optimal Model – Random Forest</a:t>
            </a:r>
          </a:p>
        </p:txBody>
      </p:sp>
      <p:pic>
        <p:nvPicPr>
          <p:cNvPr id="4" name="Picture 3">
            <a:extLst>
              <a:ext uri="{FF2B5EF4-FFF2-40B4-BE49-F238E27FC236}">
                <a16:creationId xmlns:a16="http://schemas.microsoft.com/office/drawing/2014/main" id="{DEB7ABE7-3760-1E82-3135-CBC25F63670E}"/>
              </a:ext>
            </a:extLst>
          </p:cNvPr>
          <p:cNvPicPr>
            <a:picLocks noChangeAspect="1"/>
          </p:cNvPicPr>
          <p:nvPr/>
        </p:nvPicPr>
        <p:blipFill>
          <a:blip r:embed="rId3"/>
          <a:stretch>
            <a:fillRect/>
          </a:stretch>
        </p:blipFill>
        <p:spPr>
          <a:xfrm>
            <a:off x="554416" y="4826426"/>
            <a:ext cx="10772108" cy="1905534"/>
          </a:xfrm>
          <a:prstGeom prst="rect">
            <a:avLst/>
          </a:prstGeom>
        </p:spPr>
      </p:pic>
      <p:pic>
        <p:nvPicPr>
          <p:cNvPr id="6" name="Picture 5">
            <a:extLst>
              <a:ext uri="{FF2B5EF4-FFF2-40B4-BE49-F238E27FC236}">
                <a16:creationId xmlns:a16="http://schemas.microsoft.com/office/drawing/2014/main" id="{5AFD0A16-C9EE-87E6-231E-517C6DA161D3}"/>
              </a:ext>
            </a:extLst>
          </p:cNvPr>
          <p:cNvPicPr>
            <a:picLocks noChangeAspect="1"/>
          </p:cNvPicPr>
          <p:nvPr/>
        </p:nvPicPr>
        <p:blipFill rotWithShape="1">
          <a:blip r:embed="rId4">
            <a:extLst>
              <a:ext uri="{28A0092B-C50C-407E-A947-70E740481C1C}">
                <a14:useLocalDpi xmlns:a14="http://schemas.microsoft.com/office/drawing/2010/main" val="0"/>
              </a:ext>
            </a:extLst>
          </a:blip>
          <a:srcRect l="-442" r="38"/>
          <a:stretch/>
        </p:blipFill>
        <p:spPr>
          <a:xfrm>
            <a:off x="490409" y="2599364"/>
            <a:ext cx="10836116" cy="2026094"/>
          </a:xfrm>
          <a:prstGeom prst="rect">
            <a:avLst/>
          </a:prstGeom>
        </p:spPr>
      </p:pic>
    </p:spTree>
    <p:extLst>
      <p:ext uri="{BB962C8B-B14F-4D97-AF65-F5344CB8AC3E}">
        <p14:creationId xmlns:p14="http://schemas.microsoft.com/office/powerpoint/2010/main" val="20150955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BDDAE-437A-4EAC-9D0D-77E8FAFCC45B}"/>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FF16DDF0-013C-B555-6FDE-CB3992A99183}"/>
              </a:ext>
            </a:extLst>
          </p:cNvPr>
          <p:cNvSpPr>
            <a:spLocks noGrp="1"/>
          </p:cNvSpPr>
          <p:nvPr>
            <p:ph idx="1"/>
          </p:nvPr>
        </p:nvSpPr>
        <p:spPr/>
        <p:txBody>
          <a:bodyPr>
            <a:normAutofit fontScale="85000" lnSpcReduction="20000"/>
          </a:bodyPr>
          <a:lstStyle/>
          <a:p>
            <a:pPr marL="514350" indent="-514350">
              <a:buFont typeface="+mj-lt"/>
              <a:buAutoNum type="arabicPeriod"/>
            </a:pPr>
            <a:r>
              <a:rPr lang="en-US" dirty="0"/>
              <a:t>https://labs.selfdecode.com/blog/urine-ph/#:~:text=The%20normal%20range%20of%20urine,affect%20the%20pH%20of%20urine.</a:t>
            </a:r>
          </a:p>
          <a:p>
            <a:pPr marL="514350" indent="-514350">
              <a:buFont typeface="+mj-lt"/>
              <a:buAutoNum type="arabicPeriod"/>
            </a:pPr>
            <a:r>
              <a:rPr lang="en-US" dirty="0"/>
              <a:t>https://www.ncbi.nlm.nih.gov/pmc/articles/PMC7423618/#:~:text=Analyzing%20electrolytes%20in%20urine%2C%20such,tract%20infection%2C%20and%20cystic%20fibrosis.</a:t>
            </a:r>
          </a:p>
          <a:p>
            <a:pPr marL="514350" indent="-514350">
              <a:buFont typeface="+mj-lt"/>
              <a:buAutoNum type="arabicPeriod"/>
            </a:pPr>
            <a:r>
              <a:rPr lang="en-US" dirty="0"/>
              <a:t>https://www.mountsinai.org/health-library/tests/osmolality-urine-test#:~:text=An%20osmolality%20test%20measures%20the,congestive%20heart%20failure%20or%20shock.</a:t>
            </a:r>
          </a:p>
          <a:p>
            <a:pPr marL="514350" indent="-514350">
              <a:buFont typeface="+mj-lt"/>
              <a:buAutoNum type="arabicPeriod"/>
            </a:pPr>
            <a:r>
              <a:rPr lang="en-US" dirty="0"/>
              <a:t>https://www.ucsfhealth.org/medical-tests/calcium---urine#:~:text=Normal%20Results,(mmol%2F24%20hours).</a:t>
            </a:r>
          </a:p>
          <a:p>
            <a:pPr marL="514350" indent="-514350">
              <a:buFont typeface="+mj-lt"/>
              <a:buAutoNum type="arabicPeriod"/>
            </a:pPr>
            <a:r>
              <a:rPr lang="en-US" dirty="0"/>
              <a:t>https://www.ucsfhealth.org/medical-tests/urine-specific-gravity-test#:~:text=The%20normal%20range%20for%20urine,of%20your%20specific%20test%20results.</a:t>
            </a:r>
          </a:p>
        </p:txBody>
      </p:sp>
    </p:spTree>
    <p:extLst>
      <p:ext uri="{BB962C8B-B14F-4D97-AF65-F5344CB8AC3E}">
        <p14:creationId xmlns:p14="http://schemas.microsoft.com/office/powerpoint/2010/main" val="31514744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EFD575-4A2B-A390-21E5-40C17A7F457D}"/>
              </a:ext>
            </a:extLst>
          </p:cNvPr>
          <p:cNvSpPr>
            <a:spLocks noGrp="1"/>
          </p:cNvSpPr>
          <p:nvPr>
            <p:ph type="title"/>
          </p:nvPr>
        </p:nvSpPr>
        <p:spPr/>
        <p:txBody>
          <a:bodyPr/>
          <a:lstStyle/>
          <a:p>
            <a:r>
              <a:rPr lang="en-US" dirty="0"/>
              <a:t>Appendix</a:t>
            </a:r>
          </a:p>
        </p:txBody>
      </p:sp>
      <p:sp>
        <p:nvSpPr>
          <p:cNvPr id="4" name="Content Placeholder 3">
            <a:extLst>
              <a:ext uri="{FF2B5EF4-FFF2-40B4-BE49-F238E27FC236}">
                <a16:creationId xmlns:a16="http://schemas.microsoft.com/office/drawing/2014/main" id="{E138C8C3-4EFC-E18C-DA8F-7B5A948C1877}"/>
              </a:ext>
            </a:extLst>
          </p:cNvPr>
          <p:cNvSpPr txBox="1">
            <a:spLocks noGrp="1"/>
          </p:cNvSpPr>
          <p:nvPr>
            <p:ph idx="1"/>
          </p:nvPr>
        </p:nvSpPr>
        <p:spPr>
          <a:xfrm>
            <a:off x="838200" y="1825625"/>
            <a:ext cx="10515600" cy="2224455"/>
          </a:xfrm>
          <a:prstGeom prst="rect">
            <a:avLst/>
          </a:prstGeom>
          <a:noFill/>
        </p:spPr>
        <p:txBody>
          <a:bodyPr wrap="square">
            <a:spAutoFit/>
          </a:bodyPr>
          <a:lstStyle/>
          <a:p>
            <a:pPr marL="0" indent="0">
              <a:buNone/>
            </a:pPr>
            <a:r>
              <a:rPr lang="en-US" sz="1400" dirty="0">
                <a:cs typeface="Courier New" panose="02070309020205020404" pitchFamily="49" charset="0"/>
              </a:rPr>
              <a:t>Hyperparameters for Grid Search</a:t>
            </a:r>
          </a:p>
          <a:p>
            <a:pPr marL="0" indent="0">
              <a:buNone/>
            </a:pPr>
            <a:r>
              <a:rPr lang="en-US" sz="1400" dirty="0" err="1">
                <a:latin typeface="Courier New" panose="02070309020205020404" pitchFamily="49" charset="0"/>
                <a:cs typeface="Courier New" panose="02070309020205020404" pitchFamily="49" charset="0"/>
              </a:rPr>
              <a:t>param_dist</a:t>
            </a:r>
            <a:r>
              <a:rPr lang="en-US" sz="1400" dirty="0">
                <a:latin typeface="Courier New" panose="02070309020205020404" pitchFamily="49" charset="0"/>
                <a:cs typeface="Courier New" panose="02070309020205020404" pitchFamily="49" charset="0"/>
              </a:rPr>
              <a:t> = {</a:t>
            </a:r>
          </a:p>
          <a:p>
            <a:pPr marL="0" indent="0">
              <a:buNone/>
            </a:pPr>
            <a:r>
              <a:rPr lang="en-US" sz="1400" dirty="0">
                <a:latin typeface="Courier New" panose="02070309020205020404" pitchFamily="49" charset="0"/>
                <a:cs typeface="Courier New" panose="02070309020205020404" pitchFamily="49" charset="0"/>
              </a:rPr>
              <a:t>    </a:t>
            </a:r>
            <a:r>
              <a:rPr lang="en-US" sz="1400" dirty="0">
                <a:solidFill>
                  <a:srgbClr val="C00000"/>
                </a:solidFill>
                <a:latin typeface="Courier New" panose="02070309020205020404" pitchFamily="49" charset="0"/>
                <a:cs typeface="Courier New" panose="02070309020205020404" pitchFamily="49" charset="0"/>
              </a:rPr>
              <a:t>'</a:t>
            </a:r>
            <a:r>
              <a:rPr lang="en-US" sz="1400" dirty="0" err="1">
                <a:solidFill>
                  <a:srgbClr val="C00000"/>
                </a:solidFill>
                <a:latin typeface="Courier New" panose="02070309020205020404" pitchFamily="49" charset="0"/>
                <a:cs typeface="Courier New" panose="02070309020205020404" pitchFamily="49" charset="0"/>
              </a:rPr>
              <a:t>n_estimators</a:t>
            </a:r>
            <a:r>
              <a:rPr lang="en-US" sz="1400" dirty="0">
                <a:solidFill>
                  <a:srgbClr val="C00000"/>
                </a:solidFill>
                <a:latin typeface="Courier New" panose="02070309020205020404" pitchFamily="49" charset="0"/>
                <a:cs typeface="Courier New" panose="02070309020205020404" pitchFamily="49" charset="0"/>
              </a:rPr>
              <a:t>'</a:t>
            </a:r>
            <a:r>
              <a:rPr lang="en-US" sz="1400" dirty="0">
                <a:latin typeface="Courier New" panose="02070309020205020404" pitchFamily="49" charset="0"/>
                <a:cs typeface="Courier New" panose="02070309020205020404" pitchFamily="49" charset="0"/>
              </a:rPr>
              <a:t>: </a:t>
            </a:r>
            <a:r>
              <a:rPr lang="en-US" sz="1400" dirty="0">
                <a:solidFill>
                  <a:schemeClr val="accent6"/>
                </a:solidFill>
                <a:latin typeface="Courier New" panose="02070309020205020404" pitchFamily="49" charset="0"/>
                <a:cs typeface="Courier New" panose="02070309020205020404" pitchFamily="49" charset="0"/>
              </a:rPr>
              <a:t>[100,300],</a:t>
            </a:r>
          </a:p>
          <a:p>
            <a:pPr marL="0" indent="0">
              <a:buNone/>
            </a:pPr>
            <a:r>
              <a:rPr lang="en-US" sz="1400" dirty="0">
                <a:latin typeface="Courier New" panose="02070309020205020404" pitchFamily="49" charset="0"/>
                <a:cs typeface="Courier New" panose="02070309020205020404" pitchFamily="49" charset="0"/>
              </a:rPr>
              <a:t>    </a:t>
            </a:r>
            <a:r>
              <a:rPr lang="en-US" sz="1400" dirty="0">
                <a:solidFill>
                  <a:srgbClr val="C00000"/>
                </a:solidFill>
                <a:latin typeface="Courier New" panose="02070309020205020404" pitchFamily="49" charset="0"/>
                <a:cs typeface="Courier New" panose="02070309020205020404" pitchFamily="49" charset="0"/>
              </a:rPr>
              <a:t>'</a:t>
            </a:r>
            <a:r>
              <a:rPr lang="en-US" sz="1400" dirty="0" err="1">
                <a:solidFill>
                  <a:srgbClr val="C00000"/>
                </a:solidFill>
                <a:latin typeface="Courier New" panose="02070309020205020404" pitchFamily="49" charset="0"/>
                <a:cs typeface="Courier New" panose="02070309020205020404" pitchFamily="49" charset="0"/>
              </a:rPr>
              <a:t>max_depth</a:t>
            </a:r>
            <a:r>
              <a:rPr lang="en-US" sz="1400" dirty="0">
                <a:solidFill>
                  <a:srgbClr val="C00000"/>
                </a:solidFill>
                <a:latin typeface="Courier New" panose="02070309020205020404" pitchFamily="49" charset="0"/>
                <a:cs typeface="Courier New" panose="02070309020205020404" pitchFamily="49" charset="0"/>
              </a:rPr>
              <a:t>'</a:t>
            </a:r>
            <a:r>
              <a:rPr lang="en-US" sz="1400" dirty="0">
                <a:latin typeface="Courier New" panose="02070309020205020404" pitchFamily="49" charset="0"/>
                <a:cs typeface="Courier New" panose="02070309020205020404" pitchFamily="49" charset="0"/>
              </a:rPr>
              <a:t>: </a:t>
            </a:r>
            <a:r>
              <a:rPr lang="en-US" sz="1400" dirty="0">
                <a:solidFill>
                  <a:schemeClr val="accent6"/>
                </a:solidFill>
                <a:latin typeface="Courier New" panose="02070309020205020404" pitchFamily="49" charset="0"/>
                <a:cs typeface="Courier New" panose="02070309020205020404" pitchFamily="49" charset="0"/>
              </a:rPr>
              <a:t>[3,5,7]</a:t>
            </a:r>
            <a:r>
              <a:rPr lang="en-US" sz="1400" dirty="0">
                <a:latin typeface="Courier New" panose="02070309020205020404" pitchFamily="49" charset="0"/>
                <a:cs typeface="Courier New" panose="02070309020205020404" pitchFamily="49" charset="0"/>
              </a:rPr>
              <a:t>,</a:t>
            </a:r>
          </a:p>
          <a:p>
            <a:pPr marL="0" indent="0">
              <a:buNone/>
            </a:pPr>
            <a:r>
              <a:rPr lang="en-US" sz="1400" dirty="0">
                <a:latin typeface="Courier New" panose="02070309020205020404" pitchFamily="49" charset="0"/>
                <a:cs typeface="Courier New" panose="02070309020205020404" pitchFamily="49" charset="0"/>
              </a:rPr>
              <a:t>    </a:t>
            </a:r>
            <a:r>
              <a:rPr lang="en-US" sz="1400" dirty="0">
                <a:solidFill>
                  <a:srgbClr val="C00000"/>
                </a:solidFill>
                <a:latin typeface="Courier New" panose="02070309020205020404" pitchFamily="49" charset="0"/>
                <a:cs typeface="Courier New" panose="02070309020205020404" pitchFamily="49" charset="0"/>
              </a:rPr>
              <a:t>'</a:t>
            </a:r>
            <a:r>
              <a:rPr lang="en-US" sz="1400" dirty="0" err="1">
                <a:solidFill>
                  <a:srgbClr val="C00000"/>
                </a:solidFill>
                <a:latin typeface="Courier New" panose="02070309020205020404" pitchFamily="49" charset="0"/>
                <a:cs typeface="Courier New" panose="02070309020205020404" pitchFamily="49" charset="0"/>
              </a:rPr>
              <a:t>min_samples_split</a:t>
            </a:r>
            <a:r>
              <a:rPr lang="en-US" sz="1400" dirty="0">
                <a:solidFill>
                  <a:srgbClr val="C00000"/>
                </a:solidFill>
                <a:latin typeface="Courier New" panose="02070309020205020404" pitchFamily="49" charset="0"/>
                <a:cs typeface="Courier New" panose="02070309020205020404" pitchFamily="49" charset="0"/>
              </a:rPr>
              <a:t>'</a:t>
            </a:r>
            <a:r>
              <a:rPr lang="en-US" sz="1400" dirty="0">
                <a:latin typeface="Courier New" panose="02070309020205020404" pitchFamily="49" charset="0"/>
                <a:cs typeface="Courier New" panose="02070309020205020404" pitchFamily="49" charset="0"/>
              </a:rPr>
              <a:t>: </a:t>
            </a:r>
            <a:r>
              <a:rPr lang="en-US" sz="1400" dirty="0">
                <a:solidFill>
                  <a:schemeClr val="accent6"/>
                </a:solidFill>
                <a:latin typeface="Courier New" panose="02070309020205020404" pitchFamily="49" charset="0"/>
                <a:cs typeface="Courier New" panose="02070309020205020404" pitchFamily="49" charset="0"/>
              </a:rPr>
              <a:t>[2]</a:t>
            </a:r>
            <a:r>
              <a:rPr lang="en-US" sz="1400" dirty="0">
                <a:latin typeface="Courier New" panose="02070309020205020404" pitchFamily="49" charset="0"/>
                <a:cs typeface="Courier New" panose="02070309020205020404" pitchFamily="49" charset="0"/>
              </a:rPr>
              <a:t>,</a:t>
            </a:r>
          </a:p>
          <a:p>
            <a:pPr marL="0" indent="0">
              <a:buNone/>
            </a:pPr>
            <a:r>
              <a:rPr lang="en-US" sz="1400" dirty="0">
                <a:latin typeface="Courier New" panose="02070309020205020404" pitchFamily="49" charset="0"/>
                <a:cs typeface="Courier New" panose="02070309020205020404" pitchFamily="49" charset="0"/>
              </a:rPr>
              <a:t>    </a:t>
            </a:r>
            <a:r>
              <a:rPr lang="en-US" sz="1400" dirty="0">
                <a:solidFill>
                  <a:srgbClr val="C00000"/>
                </a:solidFill>
                <a:latin typeface="Courier New" panose="02070309020205020404" pitchFamily="49" charset="0"/>
                <a:cs typeface="Courier New" panose="02070309020205020404" pitchFamily="49" charset="0"/>
              </a:rPr>
              <a:t>'</a:t>
            </a:r>
            <a:r>
              <a:rPr lang="en-US" sz="1400" dirty="0" err="1">
                <a:solidFill>
                  <a:srgbClr val="C00000"/>
                </a:solidFill>
                <a:latin typeface="Courier New" panose="02070309020205020404" pitchFamily="49" charset="0"/>
                <a:cs typeface="Courier New" panose="02070309020205020404" pitchFamily="49" charset="0"/>
              </a:rPr>
              <a:t>min_samples_leaf</a:t>
            </a:r>
            <a:r>
              <a:rPr lang="en-US" sz="1400" dirty="0">
                <a:solidFill>
                  <a:srgbClr val="C00000"/>
                </a:solidFill>
                <a:latin typeface="Courier New" panose="02070309020205020404" pitchFamily="49" charset="0"/>
                <a:cs typeface="Courier New" panose="02070309020205020404" pitchFamily="49" charset="0"/>
              </a:rPr>
              <a:t>'</a:t>
            </a:r>
            <a:r>
              <a:rPr lang="en-US" sz="1400" dirty="0">
                <a:latin typeface="Courier New" panose="02070309020205020404" pitchFamily="49" charset="0"/>
                <a:cs typeface="Courier New" panose="02070309020205020404" pitchFamily="49" charset="0"/>
              </a:rPr>
              <a:t>: </a:t>
            </a:r>
            <a:r>
              <a:rPr lang="en-US" sz="1400" dirty="0">
                <a:solidFill>
                  <a:schemeClr val="accent6"/>
                </a:solidFill>
                <a:latin typeface="Courier New" panose="02070309020205020404" pitchFamily="49" charset="0"/>
                <a:cs typeface="Courier New" panose="02070309020205020404" pitchFamily="49" charset="0"/>
              </a:rPr>
              <a:t>[1]</a:t>
            </a:r>
            <a:r>
              <a:rPr lang="en-US" sz="1400" dirty="0">
                <a:latin typeface="Courier New" panose="02070309020205020404" pitchFamily="49" charset="0"/>
                <a:cs typeface="Courier New" panose="02070309020205020404" pitchFamily="49" charset="0"/>
              </a:rPr>
              <a:t>,</a:t>
            </a:r>
          </a:p>
          <a:p>
            <a:pPr marL="0" indent="0">
              <a:buNone/>
            </a:pPr>
            <a:r>
              <a:rPr lang="en-US" sz="1400" dirty="0">
                <a:latin typeface="Courier New" panose="02070309020205020404" pitchFamily="49" charset="0"/>
                <a:cs typeface="Courier New" panose="02070309020205020404" pitchFamily="49" charset="0"/>
              </a:rPr>
              <a:t>    </a:t>
            </a:r>
            <a:r>
              <a:rPr lang="en-US" sz="1400" dirty="0">
                <a:solidFill>
                  <a:srgbClr val="C00000"/>
                </a:solidFill>
                <a:latin typeface="Courier New" panose="02070309020205020404" pitchFamily="49" charset="0"/>
                <a:cs typeface="Courier New" panose="02070309020205020404" pitchFamily="49" charset="0"/>
              </a:rPr>
              <a:t>'</a:t>
            </a:r>
            <a:r>
              <a:rPr lang="en-US" sz="1400" dirty="0" err="1">
                <a:solidFill>
                  <a:srgbClr val="C00000"/>
                </a:solidFill>
                <a:latin typeface="Courier New" panose="02070309020205020404" pitchFamily="49" charset="0"/>
                <a:cs typeface="Courier New" panose="02070309020205020404" pitchFamily="49" charset="0"/>
              </a:rPr>
              <a:t>max_features</a:t>
            </a:r>
            <a:r>
              <a:rPr lang="en-US" sz="1400" dirty="0">
                <a:solidFill>
                  <a:srgbClr val="C00000"/>
                </a:solidFill>
                <a:latin typeface="Courier New" panose="02070309020205020404" pitchFamily="49" charset="0"/>
                <a:cs typeface="Courier New" panose="02070309020205020404" pitchFamily="49" charset="0"/>
              </a:rPr>
              <a:t>': </a:t>
            </a:r>
            <a:r>
              <a:rPr lang="en-US" sz="1400" dirty="0">
                <a:solidFill>
                  <a:schemeClr val="accent6"/>
                </a:solidFill>
                <a:latin typeface="Courier New" panose="02070309020205020404" pitchFamily="49" charset="0"/>
                <a:cs typeface="Courier New" panose="02070309020205020404" pitchFamily="49" charset="0"/>
              </a:rPr>
              <a:t>['sqrt', 'log2', None]</a:t>
            </a:r>
            <a:r>
              <a:rPr lang="en-US" sz="1400" dirty="0">
                <a:latin typeface="Courier New" panose="02070309020205020404" pitchFamily="49" charset="0"/>
                <a:cs typeface="Courier New" panose="02070309020205020404" pitchFamily="49" charset="0"/>
              </a:rPr>
              <a:t>}</a:t>
            </a:r>
          </a:p>
        </p:txBody>
      </p:sp>
    </p:spTree>
    <p:extLst>
      <p:ext uri="{BB962C8B-B14F-4D97-AF65-F5344CB8AC3E}">
        <p14:creationId xmlns:p14="http://schemas.microsoft.com/office/powerpoint/2010/main" val="27911834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2" name="Rectangle 31">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8C6B1C2-9275-B5E7-193F-400EA4B32F85}"/>
              </a:ext>
            </a:extLst>
          </p:cNvPr>
          <p:cNvSpPr>
            <a:spLocks noGrp="1"/>
          </p:cNvSpPr>
          <p:nvPr>
            <p:ph type="title"/>
          </p:nvPr>
        </p:nvSpPr>
        <p:spPr>
          <a:xfrm>
            <a:off x="1051560" y="586822"/>
            <a:ext cx="3657600" cy="1645920"/>
          </a:xfrm>
        </p:spPr>
        <p:txBody>
          <a:bodyPr vert="horz" lIns="91440" tIns="45720" rIns="91440" bIns="45720" rtlCol="0">
            <a:normAutofit/>
          </a:bodyPr>
          <a:lstStyle/>
          <a:p>
            <a:r>
              <a:rPr lang="en-US" sz="3200"/>
              <a:t>Exploratory Analysis</a:t>
            </a:r>
          </a:p>
        </p:txBody>
      </p:sp>
      <p:sp>
        <p:nvSpPr>
          <p:cNvPr id="34" name="Rectangle 33">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6" name="Rectangle 35">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2">
            <a:extLst>
              <a:ext uri="{FF2B5EF4-FFF2-40B4-BE49-F238E27FC236}">
                <a16:creationId xmlns:a16="http://schemas.microsoft.com/office/drawing/2014/main" id="{67335E0E-6ADD-FE6F-8B0F-2FF3A6563AD0}"/>
              </a:ext>
            </a:extLst>
          </p:cNvPr>
          <p:cNvSpPr txBox="1">
            <a:spLocks/>
          </p:cNvSpPr>
          <p:nvPr/>
        </p:nvSpPr>
        <p:spPr>
          <a:xfrm>
            <a:off x="554416" y="2606827"/>
            <a:ext cx="11167447" cy="36643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Objective</a:t>
            </a:r>
            <a:r>
              <a:rPr lang="en-US" sz="1800" dirty="0"/>
              <a:t>: Find optimal machine learning models by analyzing urine specimens to determine if certain physical characteristics of the urine might be related to the formation of calcium oxalate crystals or kidney stones.</a:t>
            </a:r>
          </a:p>
          <a:p>
            <a:r>
              <a:rPr lang="en-US" sz="1800" b="1" dirty="0"/>
              <a:t>Methods</a:t>
            </a:r>
            <a:r>
              <a:rPr lang="en-US" sz="1800" dirty="0"/>
              <a:t>:</a:t>
            </a:r>
          </a:p>
          <a:p>
            <a:pPr lvl="1"/>
            <a:r>
              <a:rPr lang="en-US" sz="1400" dirty="0"/>
              <a:t>Random Forest</a:t>
            </a:r>
          </a:p>
          <a:p>
            <a:pPr lvl="1"/>
            <a:r>
              <a:rPr lang="en-US" sz="1400" dirty="0"/>
              <a:t>K Neighbors Classifier</a:t>
            </a:r>
          </a:p>
          <a:p>
            <a:pPr lvl="1"/>
            <a:r>
              <a:rPr lang="en-US" sz="1400" dirty="0"/>
              <a:t>Logistic Regression</a:t>
            </a:r>
          </a:p>
          <a:p>
            <a:r>
              <a:rPr lang="en-US" sz="1800" dirty="0"/>
              <a:t>Kaggle dataset by </a:t>
            </a:r>
            <a:r>
              <a:rPr lang="en-US" sz="1800" dirty="0" err="1"/>
              <a:t>Vuppala</a:t>
            </a:r>
            <a:r>
              <a:rPr lang="en-US" sz="1800" dirty="0"/>
              <a:t> Adithya Sairam (413 specimens)</a:t>
            </a:r>
          </a:p>
          <a:p>
            <a:r>
              <a:rPr lang="en-US" sz="1800" dirty="0"/>
              <a:t>Extracted from 'Physical Characteristics of Urines With and Without Crystals’, a chapter from Springer Series in Statistics (79 specimens)</a:t>
            </a:r>
          </a:p>
          <a:p>
            <a:endParaRPr lang="en-US" sz="1800" dirty="0"/>
          </a:p>
        </p:txBody>
      </p:sp>
      <p:pic>
        <p:nvPicPr>
          <p:cNvPr id="8" name="Picture 7">
            <a:extLst>
              <a:ext uri="{FF2B5EF4-FFF2-40B4-BE49-F238E27FC236}">
                <a16:creationId xmlns:a16="http://schemas.microsoft.com/office/drawing/2014/main" id="{7615C3E7-2FFE-8337-69D5-DB3C177A8BA6}"/>
              </a:ext>
            </a:extLst>
          </p:cNvPr>
          <p:cNvPicPr>
            <a:picLocks noChangeAspect="1"/>
          </p:cNvPicPr>
          <p:nvPr/>
        </p:nvPicPr>
        <p:blipFill>
          <a:blip r:embed="rId3"/>
          <a:stretch>
            <a:fillRect/>
          </a:stretch>
        </p:blipFill>
        <p:spPr>
          <a:xfrm>
            <a:off x="7169533" y="952162"/>
            <a:ext cx="2367001" cy="915240"/>
          </a:xfrm>
          <a:prstGeom prst="rect">
            <a:avLst/>
          </a:prstGeom>
        </p:spPr>
      </p:pic>
    </p:spTree>
    <p:extLst>
      <p:ext uri="{BB962C8B-B14F-4D97-AF65-F5344CB8AC3E}">
        <p14:creationId xmlns:p14="http://schemas.microsoft.com/office/powerpoint/2010/main" val="3658495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4B3AAD-5DB6-5E8F-9A76-185877471461}"/>
              </a:ext>
            </a:extLst>
          </p:cNvPr>
          <p:cNvSpPr>
            <a:spLocks noGrp="1"/>
          </p:cNvSpPr>
          <p:nvPr>
            <p:ph type="title"/>
          </p:nvPr>
        </p:nvSpPr>
        <p:spPr>
          <a:xfrm>
            <a:off x="411480" y="991443"/>
            <a:ext cx="4443154" cy="1087819"/>
          </a:xfrm>
        </p:spPr>
        <p:txBody>
          <a:bodyPr anchor="b">
            <a:normAutofit/>
          </a:bodyPr>
          <a:lstStyle/>
          <a:p>
            <a:r>
              <a:rPr lang="en-US" sz="3400"/>
              <a:t>Data Overview</a:t>
            </a:r>
          </a:p>
        </p:txBody>
      </p:sp>
      <p:sp>
        <p:nvSpPr>
          <p:cNvPr id="61" name="Rectangle 60">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3" name="Rectangle 62">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557CED3-425F-0571-CEE9-63E92B225520}"/>
              </a:ext>
            </a:extLst>
          </p:cNvPr>
          <p:cNvSpPr>
            <a:spLocks noGrp="1"/>
          </p:cNvSpPr>
          <p:nvPr>
            <p:ph idx="1"/>
          </p:nvPr>
        </p:nvSpPr>
        <p:spPr>
          <a:xfrm>
            <a:off x="411480" y="2684095"/>
            <a:ext cx="4443154" cy="3492868"/>
          </a:xfrm>
        </p:spPr>
        <p:txBody>
          <a:bodyPr>
            <a:normAutofit/>
          </a:bodyPr>
          <a:lstStyle/>
          <a:p>
            <a:pPr marL="0" indent="0">
              <a:buNone/>
            </a:pPr>
            <a:r>
              <a:rPr lang="en-US" sz="1300" b="0" i="0" dirty="0">
                <a:effectLst/>
                <a:latin typeface="Inter"/>
              </a:rPr>
              <a:t>The six physical characteristics of the urine are: </a:t>
            </a:r>
          </a:p>
          <a:p>
            <a:pPr marL="914400" lvl="1" indent="-457200">
              <a:buFont typeface="+mj-lt"/>
              <a:buAutoNum type="arabicPeriod"/>
            </a:pPr>
            <a:r>
              <a:rPr lang="en-US" sz="1300" b="0" i="0" dirty="0">
                <a:effectLst/>
                <a:latin typeface="Inter"/>
              </a:rPr>
              <a:t>specific gravity, the density of the urine relative to water; </a:t>
            </a:r>
          </a:p>
          <a:p>
            <a:pPr marL="914400" lvl="1" indent="-457200">
              <a:buFont typeface="+mj-lt"/>
              <a:buAutoNum type="arabicPeriod"/>
            </a:pPr>
            <a:r>
              <a:rPr lang="en-US" sz="1300" b="0" i="0" dirty="0">
                <a:effectLst/>
                <a:latin typeface="Inter"/>
              </a:rPr>
              <a:t>pH, the negative logarithm of the hydrogen ion; </a:t>
            </a:r>
          </a:p>
          <a:p>
            <a:pPr marL="914400" lvl="1" indent="-457200">
              <a:buFont typeface="+mj-lt"/>
              <a:buAutoNum type="arabicPeriod"/>
            </a:pPr>
            <a:r>
              <a:rPr lang="en-US" sz="1300" b="0" i="0" dirty="0">
                <a:effectLst/>
                <a:latin typeface="Inter"/>
              </a:rPr>
              <a:t>osmolarity (</a:t>
            </a:r>
            <a:r>
              <a:rPr lang="en-US" sz="1300" b="0" i="0" dirty="0" err="1">
                <a:effectLst/>
                <a:latin typeface="Inter"/>
              </a:rPr>
              <a:t>mOsm</a:t>
            </a:r>
            <a:r>
              <a:rPr lang="en-US" sz="1300" b="0" i="0" dirty="0">
                <a:effectLst/>
                <a:latin typeface="Inter"/>
              </a:rPr>
              <a:t>), a unit proportional to the concentration of molecules in solution; </a:t>
            </a:r>
          </a:p>
          <a:p>
            <a:pPr marL="914400" lvl="1" indent="-457200">
              <a:buFont typeface="+mj-lt"/>
              <a:buAutoNum type="arabicPeriod"/>
            </a:pPr>
            <a:r>
              <a:rPr lang="en-US" sz="1300" b="0" i="0" dirty="0">
                <a:effectLst/>
                <a:latin typeface="Inter"/>
              </a:rPr>
              <a:t>conductivity (</a:t>
            </a:r>
            <a:r>
              <a:rPr lang="en-US" sz="1300" b="0" i="0" dirty="0" err="1">
                <a:effectLst/>
                <a:latin typeface="Inter"/>
              </a:rPr>
              <a:t>mMho</a:t>
            </a:r>
            <a:r>
              <a:rPr lang="en-US" sz="1300" b="0" i="0" dirty="0">
                <a:effectLst/>
                <a:latin typeface="Inter"/>
              </a:rPr>
              <a:t> </a:t>
            </a:r>
            <a:r>
              <a:rPr lang="en-US" sz="1300" b="0" i="0" dirty="0" err="1">
                <a:effectLst/>
                <a:latin typeface="Inter"/>
              </a:rPr>
              <a:t>milliMho</a:t>
            </a:r>
            <a:r>
              <a:rPr lang="en-US" sz="1300" b="0" i="0" dirty="0">
                <a:effectLst/>
                <a:latin typeface="Inter"/>
              </a:rPr>
              <a:t>). One Mho is proportional to the concentration of charged</a:t>
            </a:r>
            <a:br>
              <a:rPr lang="en-US" sz="1300" dirty="0"/>
            </a:br>
            <a:r>
              <a:rPr lang="en-US" sz="1300" b="0" i="0" dirty="0">
                <a:effectLst/>
                <a:latin typeface="Inter"/>
              </a:rPr>
              <a:t>ions in solution; </a:t>
            </a:r>
          </a:p>
          <a:p>
            <a:pPr marL="914400" lvl="1" indent="-457200">
              <a:buFont typeface="+mj-lt"/>
              <a:buAutoNum type="arabicPeriod"/>
            </a:pPr>
            <a:r>
              <a:rPr lang="en-US" sz="1300" b="0" i="0" dirty="0">
                <a:effectLst/>
                <a:latin typeface="Inter"/>
              </a:rPr>
              <a:t>urea concentration in millimoles per </a:t>
            </a:r>
            <a:r>
              <a:rPr lang="en-US" sz="1300" b="0" i="0" dirty="0" err="1">
                <a:effectLst/>
                <a:latin typeface="Inter"/>
              </a:rPr>
              <a:t>litre</a:t>
            </a:r>
            <a:r>
              <a:rPr lang="en-US" sz="1300" b="0" i="0" dirty="0">
                <a:effectLst/>
                <a:latin typeface="Inter"/>
              </a:rPr>
              <a:t>; and </a:t>
            </a:r>
          </a:p>
          <a:p>
            <a:pPr marL="914400" lvl="1" indent="-457200">
              <a:buFont typeface="+mj-lt"/>
              <a:buAutoNum type="arabicPeriod"/>
            </a:pPr>
            <a:r>
              <a:rPr lang="en-US" sz="1300" b="0" i="0" dirty="0">
                <a:effectLst/>
                <a:latin typeface="Inter"/>
              </a:rPr>
              <a:t>calcium concentration (CALC) in </a:t>
            </a:r>
            <a:r>
              <a:rPr lang="en-US" sz="1300" b="0" i="0" dirty="0" err="1">
                <a:effectLst/>
                <a:latin typeface="Inter"/>
              </a:rPr>
              <a:t>millimolesllitre</a:t>
            </a:r>
            <a:r>
              <a:rPr lang="en-US" sz="1300" b="0" i="0" dirty="0">
                <a:effectLst/>
                <a:latin typeface="Inter"/>
              </a:rPr>
              <a:t>.</a:t>
            </a:r>
            <a:endParaRPr lang="en-US" sz="1300" dirty="0"/>
          </a:p>
        </p:txBody>
      </p:sp>
      <p:pic>
        <p:nvPicPr>
          <p:cNvPr id="5" name="Picture 4">
            <a:extLst>
              <a:ext uri="{FF2B5EF4-FFF2-40B4-BE49-F238E27FC236}">
                <a16:creationId xmlns:a16="http://schemas.microsoft.com/office/drawing/2014/main" id="{A9A27BB8-4370-FF49-052B-5A7DC0B2E481}"/>
              </a:ext>
            </a:extLst>
          </p:cNvPr>
          <p:cNvPicPr>
            <a:picLocks noChangeAspect="1"/>
          </p:cNvPicPr>
          <p:nvPr/>
        </p:nvPicPr>
        <p:blipFill>
          <a:blip r:embed="rId3"/>
          <a:stretch>
            <a:fillRect/>
          </a:stretch>
        </p:blipFill>
        <p:spPr>
          <a:xfrm>
            <a:off x="5385816" y="1050569"/>
            <a:ext cx="6440424" cy="4701508"/>
          </a:xfrm>
          <a:prstGeom prst="rect">
            <a:avLst/>
          </a:prstGeom>
        </p:spPr>
      </p:pic>
    </p:spTree>
    <p:extLst>
      <p:ext uri="{BB962C8B-B14F-4D97-AF65-F5344CB8AC3E}">
        <p14:creationId xmlns:p14="http://schemas.microsoft.com/office/powerpoint/2010/main" val="2342379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4B3AAD-5DB6-5E8F-9A76-185877471461}"/>
              </a:ext>
            </a:extLst>
          </p:cNvPr>
          <p:cNvSpPr>
            <a:spLocks noGrp="1"/>
          </p:cNvSpPr>
          <p:nvPr>
            <p:ph type="title"/>
          </p:nvPr>
        </p:nvSpPr>
        <p:spPr>
          <a:xfrm>
            <a:off x="411480" y="991443"/>
            <a:ext cx="4443154" cy="1087819"/>
          </a:xfrm>
        </p:spPr>
        <p:txBody>
          <a:bodyPr anchor="b">
            <a:normAutofit/>
          </a:bodyPr>
          <a:lstStyle/>
          <a:p>
            <a:r>
              <a:rPr lang="en-US" sz="3400" dirty="0"/>
              <a:t>Exploratory Analysis</a:t>
            </a:r>
          </a:p>
        </p:txBody>
      </p:sp>
      <p:sp>
        <p:nvSpPr>
          <p:cNvPr id="61" name="Rectangle 60">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3" name="Rectangle 62">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557CED3-425F-0571-CEE9-63E92B225520}"/>
              </a:ext>
            </a:extLst>
          </p:cNvPr>
          <p:cNvSpPr>
            <a:spLocks noGrp="1"/>
          </p:cNvSpPr>
          <p:nvPr>
            <p:ph idx="1"/>
          </p:nvPr>
        </p:nvSpPr>
        <p:spPr>
          <a:xfrm>
            <a:off x="411480" y="2684095"/>
            <a:ext cx="4995174" cy="3492868"/>
          </a:xfrm>
        </p:spPr>
        <p:txBody>
          <a:bodyPr>
            <a:normAutofit/>
          </a:bodyPr>
          <a:lstStyle/>
          <a:p>
            <a:pPr marL="0" indent="0">
              <a:buNone/>
            </a:pPr>
            <a:r>
              <a:rPr lang="en-US" sz="1100" b="0" i="0" dirty="0">
                <a:effectLst/>
              </a:rPr>
              <a:t>The six physical characteristics of the urine are: </a:t>
            </a:r>
          </a:p>
          <a:p>
            <a:pPr marL="914400" lvl="1" indent="-457200">
              <a:buFont typeface="+mj-lt"/>
              <a:buAutoNum type="arabicPeriod"/>
            </a:pPr>
            <a:r>
              <a:rPr lang="en-US" sz="1100" b="0" i="0" dirty="0">
                <a:effectLst/>
              </a:rPr>
              <a:t>specific gravity - </a:t>
            </a:r>
            <a:r>
              <a:rPr lang="en-US" sz="1100" dirty="0"/>
              <a:t>Typical healthy range of density of the urine relative to water is 1.005 – 1.030</a:t>
            </a:r>
            <a:endParaRPr lang="en-US" sz="1100" b="0" i="0" dirty="0">
              <a:effectLst/>
            </a:endParaRPr>
          </a:p>
          <a:p>
            <a:pPr marL="914400" lvl="1" indent="-457200">
              <a:buFont typeface="+mj-lt"/>
              <a:buAutoNum type="arabicPeriod"/>
            </a:pPr>
            <a:r>
              <a:rPr lang="en-US" sz="1100" b="0" i="0" dirty="0">
                <a:effectLst/>
              </a:rPr>
              <a:t>pH – </a:t>
            </a:r>
            <a:r>
              <a:rPr lang="en-US" sz="1100" dirty="0"/>
              <a:t>Typical healthy range is 4.5 – 8. pH &lt; 5.5 is also associated with uric acid crystals which promotes formation of calcium oxalate crystals.</a:t>
            </a:r>
          </a:p>
          <a:p>
            <a:pPr marL="914400" lvl="1" indent="-457200">
              <a:buFont typeface="+mj-lt"/>
              <a:buAutoNum type="arabicPeriod"/>
            </a:pPr>
            <a:r>
              <a:rPr lang="en-US" sz="1100" b="0" i="0" dirty="0">
                <a:effectLst/>
              </a:rPr>
              <a:t>Osmolarity </a:t>
            </a:r>
            <a:r>
              <a:rPr lang="en-US" sz="1100" dirty="0"/>
              <a:t>– Concentration of particles found in urine. Typical healthy range is 50 – 1200 </a:t>
            </a:r>
            <a:r>
              <a:rPr lang="en-US" sz="1100" dirty="0" err="1"/>
              <a:t>mOsm</a:t>
            </a:r>
            <a:r>
              <a:rPr lang="en-US" sz="1100" dirty="0"/>
              <a:t>/kg.</a:t>
            </a:r>
            <a:endParaRPr lang="en-US" sz="1100" b="0" i="0" dirty="0">
              <a:effectLst/>
            </a:endParaRPr>
          </a:p>
          <a:p>
            <a:pPr marL="914400" lvl="1" indent="-457200">
              <a:buFont typeface="+mj-lt"/>
              <a:buAutoNum type="arabicPeriod"/>
            </a:pPr>
            <a:r>
              <a:rPr lang="en-US" sz="1100" b="0" i="0" dirty="0">
                <a:effectLst/>
              </a:rPr>
              <a:t>Conductivity – </a:t>
            </a:r>
            <a:r>
              <a:rPr lang="en-US" sz="1100" dirty="0"/>
              <a:t>Amount of ions, such as sodium, potassium, calcium, chloride, or nitrite, in urine. </a:t>
            </a:r>
          </a:p>
          <a:p>
            <a:pPr marL="914400" lvl="1" indent="-457200">
              <a:buFont typeface="+mj-lt"/>
              <a:buAutoNum type="arabicPeriod"/>
            </a:pPr>
            <a:r>
              <a:rPr lang="en-US" sz="1100" dirty="0"/>
              <a:t>U</a:t>
            </a:r>
            <a:r>
              <a:rPr lang="en-US" sz="1100" b="0" i="0" dirty="0">
                <a:effectLst/>
              </a:rPr>
              <a:t>rea concentration –  </a:t>
            </a:r>
            <a:r>
              <a:rPr lang="en-US" sz="1100" dirty="0"/>
              <a:t>Waste byproduct of the breakdown of protein, which increases the amount of acid produced in the body. Typical healthy range 1.8 – 7.1 mmol/l.</a:t>
            </a:r>
            <a:endParaRPr lang="en-US" sz="1100" b="0" i="0" dirty="0">
              <a:effectLst/>
            </a:endParaRPr>
          </a:p>
          <a:p>
            <a:pPr marL="914400" lvl="1" indent="-457200">
              <a:buFont typeface="+mj-lt"/>
              <a:buAutoNum type="arabicPeriod"/>
            </a:pPr>
            <a:r>
              <a:rPr lang="en-US" sz="1100" dirty="0"/>
              <a:t>C</a:t>
            </a:r>
            <a:r>
              <a:rPr lang="en-US" sz="1100" b="0" i="0" dirty="0">
                <a:effectLst/>
              </a:rPr>
              <a:t>alcium concentration – </a:t>
            </a:r>
            <a:r>
              <a:rPr lang="en-US" sz="1100" dirty="0"/>
              <a:t>Typical healthy range is 2.50 – 7.50 mmol/24 hours. </a:t>
            </a:r>
          </a:p>
        </p:txBody>
      </p:sp>
      <p:pic>
        <p:nvPicPr>
          <p:cNvPr id="7" name="Picture 6" descr="Chart, histogram, box and whisker chart&#10;&#10;Description automatically generated">
            <a:extLst>
              <a:ext uri="{FF2B5EF4-FFF2-40B4-BE49-F238E27FC236}">
                <a16:creationId xmlns:a16="http://schemas.microsoft.com/office/drawing/2014/main" id="{9F590CE9-E25A-0ED8-BF12-0288647A360E}"/>
              </a:ext>
            </a:extLst>
          </p:cNvPr>
          <p:cNvPicPr>
            <a:picLocks noChangeAspect="1"/>
          </p:cNvPicPr>
          <p:nvPr/>
        </p:nvPicPr>
        <p:blipFill>
          <a:blip r:embed="rId3"/>
          <a:stretch>
            <a:fillRect/>
          </a:stretch>
        </p:blipFill>
        <p:spPr>
          <a:xfrm>
            <a:off x="5818134" y="991443"/>
            <a:ext cx="5962386" cy="4963686"/>
          </a:xfrm>
          <a:prstGeom prst="rect">
            <a:avLst/>
          </a:prstGeom>
        </p:spPr>
      </p:pic>
    </p:spTree>
    <p:extLst>
      <p:ext uri="{BB962C8B-B14F-4D97-AF65-F5344CB8AC3E}">
        <p14:creationId xmlns:p14="http://schemas.microsoft.com/office/powerpoint/2010/main" val="3236816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4B3AAD-5DB6-5E8F-9A76-185877471461}"/>
              </a:ext>
            </a:extLst>
          </p:cNvPr>
          <p:cNvSpPr>
            <a:spLocks noGrp="1"/>
          </p:cNvSpPr>
          <p:nvPr>
            <p:ph type="title"/>
          </p:nvPr>
        </p:nvSpPr>
        <p:spPr>
          <a:xfrm>
            <a:off x="411480" y="991443"/>
            <a:ext cx="4443154" cy="1087819"/>
          </a:xfrm>
        </p:spPr>
        <p:txBody>
          <a:bodyPr anchor="b">
            <a:normAutofit/>
          </a:bodyPr>
          <a:lstStyle/>
          <a:p>
            <a:r>
              <a:rPr lang="en-US" sz="3400" dirty="0"/>
              <a:t>Exploratory Analysis</a:t>
            </a:r>
          </a:p>
        </p:txBody>
      </p:sp>
      <p:sp>
        <p:nvSpPr>
          <p:cNvPr id="61" name="Rectangle 60">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3" name="Rectangle 62">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D557CED3-425F-0571-CEE9-63E92B225520}"/>
              </a:ext>
            </a:extLst>
          </p:cNvPr>
          <p:cNvSpPr>
            <a:spLocks noGrp="1"/>
          </p:cNvSpPr>
          <p:nvPr>
            <p:ph idx="1"/>
          </p:nvPr>
        </p:nvSpPr>
        <p:spPr>
          <a:xfrm>
            <a:off x="411480" y="2684095"/>
            <a:ext cx="4995174" cy="3492868"/>
          </a:xfrm>
        </p:spPr>
        <p:txBody>
          <a:bodyPr>
            <a:normAutofit/>
          </a:bodyPr>
          <a:lstStyle/>
          <a:p>
            <a:r>
              <a:rPr lang="en-US" sz="1800" dirty="0"/>
              <a:t>Point of interest - Distribution of presence/absence of kidney stone</a:t>
            </a:r>
          </a:p>
          <a:p>
            <a:r>
              <a:rPr lang="en-US" sz="1800" dirty="0"/>
              <a:t>Issues with data:</a:t>
            </a:r>
          </a:p>
          <a:p>
            <a:pPr lvl="1"/>
            <a:r>
              <a:rPr lang="en-US" sz="1400" dirty="0"/>
              <a:t>Multicollinearity between predictors</a:t>
            </a:r>
          </a:p>
          <a:p>
            <a:pPr lvl="2"/>
            <a:r>
              <a:rPr lang="en-US" sz="1000" dirty="0"/>
              <a:t>gravity vs. </a:t>
            </a:r>
            <a:r>
              <a:rPr lang="en-US" sz="1000" dirty="0" err="1"/>
              <a:t>osmo</a:t>
            </a:r>
            <a:r>
              <a:rPr lang="en-US" sz="1000" dirty="0"/>
              <a:t> (0.69), </a:t>
            </a:r>
          </a:p>
          <a:p>
            <a:pPr lvl="2"/>
            <a:r>
              <a:rPr lang="en-US" sz="1000" dirty="0"/>
              <a:t>gravity vs. urea (0.63), </a:t>
            </a:r>
          </a:p>
          <a:p>
            <a:pPr lvl="2"/>
            <a:r>
              <a:rPr lang="en-US" sz="1000" dirty="0" err="1"/>
              <a:t>osmo</a:t>
            </a:r>
            <a:r>
              <a:rPr lang="en-US" sz="1000" dirty="0"/>
              <a:t> vs </a:t>
            </a:r>
            <a:r>
              <a:rPr lang="en-US" sz="1000" dirty="0" err="1"/>
              <a:t>cond</a:t>
            </a:r>
            <a:r>
              <a:rPr lang="en-US" sz="1000" dirty="0"/>
              <a:t> (0.71), </a:t>
            </a:r>
          </a:p>
          <a:p>
            <a:pPr lvl="2"/>
            <a:r>
              <a:rPr lang="en-US" sz="1000" dirty="0" err="1"/>
              <a:t>osmo</a:t>
            </a:r>
            <a:r>
              <a:rPr lang="en-US" sz="1000" dirty="0"/>
              <a:t> vs. urea (0.81), </a:t>
            </a:r>
          </a:p>
          <a:p>
            <a:pPr lvl="2"/>
            <a:r>
              <a:rPr lang="en-US" sz="1000" dirty="0" err="1"/>
              <a:t>cond</a:t>
            </a:r>
            <a:r>
              <a:rPr lang="en-US" sz="1000" dirty="0"/>
              <a:t> vs. urea (0.50).</a:t>
            </a:r>
          </a:p>
          <a:p>
            <a:pPr lvl="1"/>
            <a:r>
              <a:rPr lang="en-US" sz="1400" dirty="0"/>
              <a:t>Non-multivariate normal distribution of predictors</a:t>
            </a:r>
          </a:p>
        </p:txBody>
      </p:sp>
      <p:pic>
        <p:nvPicPr>
          <p:cNvPr id="4" name="Picture 3" descr="Diagram, scatter chart&#10;&#10;Description automatically generated">
            <a:extLst>
              <a:ext uri="{FF2B5EF4-FFF2-40B4-BE49-F238E27FC236}">
                <a16:creationId xmlns:a16="http://schemas.microsoft.com/office/drawing/2014/main" id="{AEF53EE4-1CDA-4115-AE2B-EB6F4088E1C4}"/>
              </a:ext>
            </a:extLst>
          </p:cNvPr>
          <p:cNvPicPr>
            <a:picLocks noChangeAspect="1"/>
          </p:cNvPicPr>
          <p:nvPr/>
        </p:nvPicPr>
        <p:blipFill>
          <a:blip r:embed="rId3"/>
          <a:stretch>
            <a:fillRect/>
          </a:stretch>
        </p:blipFill>
        <p:spPr>
          <a:xfrm>
            <a:off x="5818134" y="698835"/>
            <a:ext cx="6029088" cy="5697487"/>
          </a:xfrm>
          <a:prstGeom prst="rect">
            <a:avLst/>
          </a:prstGeom>
        </p:spPr>
      </p:pic>
    </p:spTree>
    <p:extLst>
      <p:ext uri="{BB962C8B-B14F-4D97-AF65-F5344CB8AC3E}">
        <p14:creationId xmlns:p14="http://schemas.microsoft.com/office/powerpoint/2010/main" val="5244235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3">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3B6AC0-7C61-994E-6B74-164A53064926}"/>
              </a:ext>
            </a:extLst>
          </p:cNvPr>
          <p:cNvSpPr>
            <a:spLocks noGrp="1"/>
          </p:cNvSpPr>
          <p:nvPr>
            <p:ph type="title"/>
          </p:nvPr>
        </p:nvSpPr>
        <p:spPr>
          <a:xfrm>
            <a:off x="1051560" y="586822"/>
            <a:ext cx="3657600" cy="1645920"/>
          </a:xfrm>
        </p:spPr>
        <p:txBody>
          <a:bodyPr>
            <a:normAutofit/>
          </a:bodyPr>
          <a:lstStyle/>
          <a:p>
            <a:r>
              <a:rPr lang="en-US" sz="3200"/>
              <a:t>Principal Component Analysis</a:t>
            </a:r>
          </a:p>
        </p:txBody>
      </p:sp>
      <p:sp>
        <p:nvSpPr>
          <p:cNvPr id="16" name="Rectangle 15">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4EF099F-6B5E-F23A-FC79-49A12B9BDB43}"/>
              </a:ext>
            </a:extLst>
          </p:cNvPr>
          <p:cNvSpPr>
            <a:spLocks noGrp="1"/>
          </p:cNvSpPr>
          <p:nvPr>
            <p:ph idx="1"/>
          </p:nvPr>
        </p:nvSpPr>
        <p:spPr>
          <a:xfrm>
            <a:off x="5250106" y="586822"/>
            <a:ext cx="6106742" cy="1645920"/>
          </a:xfrm>
        </p:spPr>
        <p:txBody>
          <a:bodyPr anchor="ctr">
            <a:normAutofit fontScale="92500" lnSpcReduction="10000"/>
          </a:bodyPr>
          <a:lstStyle/>
          <a:p>
            <a:r>
              <a:rPr lang="en-US" sz="1800" dirty="0"/>
              <a:t>PC1, PC2, PC3, PC4 account for 90% of the variation in the data. </a:t>
            </a:r>
          </a:p>
          <a:p>
            <a:r>
              <a:rPr lang="en-US" sz="1800" dirty="0"/>
              <a:t>The top loadings of each PC:</a:t>
            </a:r>
          </a:p>
          <a:p>
            <a:pPr lvl="1"/>
            <a:r>
              <a:rPr lang="en-US" sz="1400" dirty="0"/>
              <a:t>PC1 - all features except for pH</a:t>
            </a:r>
          </a:p>
          <a:p>
            <a:pPr lvl="1"/>
            <a:r>
              <a:rPr lang="en-US" sz="1400" dirty="0"/>
              <a:t>PC2 - pH</a:t>
            </a:r>
          </a:p>
          <a:p>
            <a:pPr lvl="1"/>
            <a:r>
              <a:rPr lang="en-US" sz="1400" dirty="0"/>
              <a:t>PC3 - calc and </a:t>
            </a:r>
            <a:r>
              <a:rPr lang="en-US" sz="1400" dirty="0" err="1"/>
              <a:t>cond</a:t>
            </a:r>
            <a:endParaRPr lang="en-US" sz="1400" dirty="0"/>
          </a:p>
          <a:p>
            <a:pPr lvl="1"/>
            <a:r>
              <a:rPr lang="en-US" sz="1400" dirty="0"/>
              <a:t>PC4 - urea, gravity, calc, </a:t>
            </a:r>
            <a:r>
              <a:rPr lang="en-US" sz="1400" dirty="0" err="1"/>
              <a:t>cond</a:t>
            </a:r>
            <a:endParaRPr lang="en-US" sz="1400" dirty="0"/>
          </a:p>
        </p:txBody>
      </p:sp>
      <p:pic>
        <p:nvPicPr>
          <p:cNvPr id="5" name="Picture 4">
            <a:extLst>
              <a:ext uri="{FF2B5EF4-FFF2-40B4-BE49-F238E27FC236}">
                <a16:creationId xmlns:a16="http://schemas.microsoft.com/office/drawing/2014/main" id="{5BBD1119-FCDB-C3D2-B56C-DD248AA96348}"/>
              </a:ext>
            </a:extLst>
          </p:cNvPr>
          <p:cNvPicPr>
            <a:picLocks noChangeAspect="1"/>
          </p:cNvPicPr>
          <p:nvPr/>
        </p:nvPicPr>
        <p:blipFill>
          <a:blip r:embed="rId2"/>
          <a:stretch>
            <a:fillRect/>
          </a:stretch>
        </p:blipFill>
        <p:spPr>
          <a:xfrm>
            <a:off x="1324316" y="2545405"/>
            <a:ext cx="4137199" cy="4221631"/>
          </a:xfrm>
          <a:prstGeom prst="rect">
            <a:avLst/>
          </a:prstGeom>
        </p:spPr>
      </p:pic>
      <p:pic>
        <p:nvPicPr>
          <p:cNvPr id="7" name="Picture 6">
            <a:extLst>
              <a:ext uri="{FF2B5EF4-FFF2-40B4-BE49-F238E27FC236}">
                <a16:creationId xmlns:a16="http://schemas.microsoft.com/office/drawing/2014/main" id="{3DB56EBE-258F-C20B-4E0E-3686A68A2852}"/>
              </a:ext>
            </a:extLst>
          </p:cNvPr>
          <p:cNvPicPr>
            <a:picLocks noChangeAspect="1"/>
          </p:cNvPicPr>
          <p:nvPr/>
        </p:nvPicPr>
        <p:blipFill>
          <a:blip r:embed="rId3"/>
          <a:stretch>
            <a:fillRect/>
          </a:stretch>
        </p:blipFill>
        <p:spPr>
          <a:xfrm>
            <a:off x="6606359" y="2729397"/>
            <a:ext cx="4707925" cy="3483864"/>
          </a:xfrm>
          <a:prstGeom prst="rect">
            <a:avLst/>
          </a:prstGeom>
        </p:spPr>
      </p:pic>
    </p:spTree>
    <p:extLst>
      <p:ext uri="{BB962C8B-B14F-4D97-AF65-F5344CB8AC3E}">
        <p14:creationId xmlns:p14="http://schemas.microsoft.com/office/powerpoint/2010/main" val="1270927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4003424-9FFD-CA36-89C4-CF6110EDEFD5}"/>
              </a:ext>
            </a:extLst>
          </p:cNvPr>
          <p:cNvSpPr>
            <a:spLocks noGrp="1"/>
          </p:cNvSpPr>
          <p:nvPr>
            <p:ph type="title"/>
          </p:nvPr>
        </p:nvSpPr>
        <p:spPr>
          <a:xfrm>
            <a:off x="1051560" y="586822"/>
            <a:ext cx="3657600" cy="1645920"/>
          </a:xfrm>
        </p:spPr>
        <p:txBody>
          <a:bodyPr>
            <a:normAutofit/>
          </a:bodyPr>
          <a:lstStyle/>
          <a:p>
            <a:r>
              <a:rPr lang="en-US" sz="3200"/>
              <a:t>Random Forest</a:t>
            </a:r>
          </a:p>
        </p:txBody>
      </p:sp>
      <p:sp>
        <p:nvSpPr>
          <p:cNvPr id="16" name="Rectangle 15">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9FD1FB9-2601-7DD2-C01A-5A5EDE7F4204}"/>
              </a:ext>
            </a:extLst>
          </p:cNvPr>
          <p:cNvSpPr>
            <a:spLocks noGrp="1"/>
          </p:cNvSpPr>
          <p:nvPr>
            <p:ph idx="1"/>
          </p:nvPr>
        </p:nvSpPr>
        <p:spPr>
          <a:xfrm>
            <a:off x="5250106" y="586822"/>
            <a:ext cx="6314326" cy="1645920"/>
          </a:xfrm>
        </p:spPr>
        <p:txBody>
          <a:bodyPr anchor="ctr">
            <a:normAutofit fontScale="77500" lnSpcReduction="20000"/>
          </a:bodyPr>
          <a:lstStyle/>
          <a:p>
            <a:pPr marL="0" indent="0">
              <a:buNone/>
            </a:pPr>
            <a:r>
              <a:rPr lang="en-US" sz="1800" dirty="0"/>
              <a:t>Used Grid Search CV to find optimal hyperparameters </a:t>
            </a:r>
          </a:p>
          <a:p>
            <a:r>
              <a:rPr lang="en-US" sz="1800" dirty="0"/>
              <a:t>The number of trees in the forest: 300</a:t>
            </a:r>
          </a:p>
          <a:p>
            <a:r>
              <a:rPr lang="en-US" sz="1800" dirty="0"/>
              <a:t>The maximum depth of the tree:  7</a:t>
            </a:r>
          </a:p>
          <a:p>
            <a:r>
              <a:rPr lang="en-US" sz="1800" dirty="0"/>
              <a:t>The minimum number of samples required to be at a leaf node: 1</a:t>
            </a:r>
          </a:p>
          <a:p>
            <a:r>
              <a:rPr lang="en-US" sz="1800" dirty="0"/>
              <a:t>The minimum number of samples required to split an internal node: 2</a:t>
            </a:r>
          </a:p>
          <a:p>
            <a:r>
              <a:rPr lang="en-US" sz="1800" dirty="0"/>
              <a:t>The number of features to consider when looking for the best </a:t>
            </a:r>
            <a:r>
              <a:rPr lang="en-US" sz="1800"/>
              <a:t>split: sqrt(4) = 2</a:t>
            </a:r>
            <a:endParaRPr lang="en-US" sz="1800" dirty="0"/>
          </a:p>
        </p:txBody>
      </p:sp>
      <p:pic>
        <p:nvPicPr>
          <p:cNvPr id="5" name="Picture 4">
            <a:extLst>
              <a:ext uri="{FF2B5EF4-FFF2-40B4-BE49-F238E27FC236}">
                <a16:creationId xmlns:a16="http://schemas.microsoft.com/office/drawing/2014/main" id="{26192D88-AD21-E7ED-3059-1E526A64C9E2}"/>
              </a:ext>
            </a:extLst>
          </p:cNvPr>
          <p:cNvPicPr>
            <a:picLocks noChangeAspect="1"/>
          </p:cNvPicPr>
          <p:nvPr/>
        </p:nvPicPr>
        <p:blipFill rotWithShape="1">
          <a:blip r:embed="rId3"/>
          <a:srcRect r="6045"/>
          <a:stretch/>
        </p:blipFill>
        <p:spPr>
          <a:xfrm>
            <a:off x="288791" y="2516969"/>
            <a:ext cx="5395910" cy="4355953"/>
          </a:xfrm>
          <a:prstGeom prst="rect">
            <a:avLst/>
          </a:prstGeom>
        </p:spPr>
      </p:pic>
      <p:pic>
        <p:nvPicPr>
          <p:cNvPr id="7" name="Picture 6">
            <a:extLst>
              <a:ext uri="{FF2B5EF4-FFF2-40B4-BE49-F238E27FC236}">
                <a16:creationId xmlns:a16="http://schemas.microsoft.com/office/drawing/2014/main" id="{05915FA7-3B5C-B427-66BA-7A4E6F15B381}"/>
              </a:ext>
            </a:extLst>
          </p:cNvPr>
          <p:cNvPicPr>
            <a:picLocks noChangeAspect="1"/>
          </p:cNvPicPr>
          <p:nvPr/>
        </p:nvPicPr>
        <p:blipFill rotWithShape="1">
          <a:blip r:embed="rId4"/>
          <a:srcRect r="3797" b="3797"/>
          <a:stretch/>
        </p:blipFill>
        <p:spPr>
          <a:xfrm>
            <a:off x="6259278" y="2676139"/>
            <a:ext cx="5395910" cy="3898547"/>
          </a:xfrm>
          <a:prstGeom prst="rect">
            <a:avLst/>
          </a:prstGeom>
        </p:spPr>
      </p:pic>
      <p:sp>
        <p:nvSpPr>
          <p:cNvPr id="6" name="Rectangle 2">
            <a:extLst>
              <a:ext uri="{FF2B5EF4-FFF2-40B4-BE49-F238E27FC236}">
                <a16:creationId xmlns:a16="http://schemas.microsoft.com/office/drawing/2014/main" id="{66583A3F-B048-FEA0-5828-05BFA2B0B6D0}"/>
              </a:ext>
            </a:extLst>
          </p:cNvPr>
          <p:cNvSpPr>
            <a:spLocks noChangeArrowheads="1"/>
          </p:cNvSpPr>
          <p:nvPr/>
        </p:nvSpPr>
        <p:spPr bwMode="auto">
          <a:xfrm>
            <a:off x="-1221460" y="188459"/>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89238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14141FC-8189-47F8-821A-FC9A4E91E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DB240AA-D9DE-BB13-4F66-1D655B24ADA7}"/>
              </a:ext>
            </a:extLst>
          </p:cNvPr>
          <p:cNvSpPr>
            <a:spLocks noGrp="1"/>
          </p:cNvSpPr>
          <p:nvPr>
            <p:ph type="title"/>
          </p:nvPr>
        </p:nvSpPr>
        <p:spPr>
          <a:xfrm>
            <a:off x="841248" y="510047"/>
            <a:ext cx="3300984" cy="1645920"/>
          </a:xfrm>
        </p:spPr>
        <p:txBody>
          <a:bodyPr>
            <a:normAutofit/>
          </a:bodyPr>
          <a:lstStyle/>
          <a:p>
            <a:r>
              <a:rPr lang="en-US" sz="2800" dirty="0"/>
              <a:t>K Neighbors Classifier</a:t>
            </a:r>
          </a:p>
        </p:txBody>
      </p:sp>
      <p:sp>
        <p:nvSpPr>
          <p:cNvPr id="18" name="Rectangle 17">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981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E7B9CDA-78F3-9933-822D-D4F2F014F7C6}"/>
              </a:ext>
            </a:extLst>
          </p:cNvPr>
          <p:cNvSpPr>
            <a:spLocks noGrp="1"/>
          </p:cNvSpPr>
          <p:nvPr>
            <p:ph idx="1"/>
          </p:nvPr>
        </p:nvSpPr>
        <p:spPr>
          <a:xfrm>
            <a:off x="4581144" y="510047"/>
            <a:ext cx="3919952" cy="1645920"/>
          </a:xfrm>
        </p:spPr>
        <p:txBody>
          <a:bodyPr anchor="ctr">
            <a:normAutofit/>
          </a:bodyPr>
          <a:lstStyle/>
          <a:p>
            <a:pPr marL="0" indent="0">
              <a:buNone/>
            </a:pPr>
            <a:r>
              <a:rPr lang="en-US" sz="1800" dirty="0"/>
              <a:t>Used R squared to find optimal number of neighbors – k = 13</a:t>
            </a:r>
          </a:p>
          <a:p>
            <a:endParaRPr lang="en-US" sz="1800" dirty="0"/>
          </a:p>
        </p:txBody>
      </p:sp>
      <p:pic>
        <p:nvPicPr>
          <p:cNvPr id="7" name="Picture 6">
            <a:extLst>
              <a:ext uri="{FF2B5EF4-FFF2-40B4-BE49-F238E27FC236}">
                <a16:creationId xmlns:a16="http://schemas.microsoft.com/office/drawing/2014/main" id="{27447B5B-384F-9607-A415-F0E8D2E3498D}"/>
              </a:ext>
            </a:extLst>
          </p:cNvPr>
          <p:cNvPicPr>
            <a:picLocks noChangeAspect="1"/>
          </p:cNvPicPr>
          <p:nvPr/>
        </p:nvPicPr>
        <p:blipFill rotWithShape="1">
          <a:blip r:embed="rId2"/>
          <a:srcRect l="91" t="-297" r="2572" b="-2513"/>
          <a:stretch/>
        </p:blipFill>
        <p:spPr>
          <a:xfrm>
            <a:off x="466222" y="2520954"/>
            <a:ext cx="4970698" cy="4337046"/>
          </a:xfrm>
          <a:prstGeom prst="rect">
            <a:avLst/>
          </a:prstGeom>
        </p:spPr>
      </p:pic>
      <p:pic>
        <p:nvPicPr>
          <p:cNvPr id="9" name="Picture 8">
            <a:extLst>
              <a:ext uri="{FF2B5EF4-FFF2-40B4-BE49-F238E27FC236}">
                <a16:creationId xmlns:a16="http://schemas.microsoft.com/office/drawing/2014/main" id="{9EF67C00-E842-2D41-0C05-3833C181BF91}"/>
              </a:ext>
            </a:extLst>
          </p:cNvPr>
          <p:cNvPicPr>
            <a:picLocks noChangeAspect="1"/>
          </p:cNvPicPr>
          <p:nvPr/>
        </p:nvPicPr>
        <p:blipFill rotWithShape="1">
          <a:blip r:embed="rId3"/>
          <a:srcRect l="1253" r="3836" b="2124"/>
          <a:stretch/>
        </p:blipFill>
        <p:spPr>
          <a:xfrm>
            <a:off x="6396563" y="2666017"/>
            <a:ext cx="5325300" cy="3967751"/>
          </a:xfrm>
          <a:prstGeom prst="rect">
            <a:avLst/>
          </a:prstGeom>
        </p:spPr>
      </p:pic>
      <p:pic>
        <p:nvPicPr>
          <p:cNvPr id="5" name="Picture 4">
            <a:extLst>
              <a:ext uri="{FF2B5EF4-FFF2-40B4-BE49-F238E27FC236}">
                <a16:creationId xmlns:a16="http://schemas.microsoft.com/office/drawing/2014/main" id="{B98D4825-7513-C99A-A8E1-538859706345}"/>
              </a:ext>
            </a:extLst>
          </p:cNvPr>
          <p:cNvPicPr>
            <a:picLocks noChangeAspect="1"/>
          </p:cNvPicPr>
          <p:nvPr/>
        </p:nvPicPr>
        <p:blipFill rotWithShape="1">
          <a:blip r:embed="rId4"/>
          <a:srcRect l="3307" t="-2042" r="-90" b="2291"/>
          <a:stretch/>
        </p:blipFill>
        <p:spPr>
          <a:xfrm>
            <a:off x="8803452" y="372528"/>
            <a:ext cx="2634343" cy="1920957"/>
          </a:xfrm>
          <a:prstGeom prst="rect">
            <a:avLst/>
          </a:prstGeom>
        </p:spPr>
      </p:pic>
      <p:cxnSp>
        <p:nvCxnSpPr>
          <p:cNvPr id="11" name="Straight Connector 10">
            <a:extLst>
              <a:ext uri="{FF2B5EF4-FFF2-40B4-BE49-F238E27FC236}">
                <a16:creationId xmlns:a16="http://schemas.microsoft.com/office/drawing/2014/main" id="{F4C18D0E-CDB9-D301-B7B5-783354D214DE}"/>
              </a:ext>
            </a:extLst>
          </p:cNvPr>
          <p:cNvCxnSpPr>
            <a:cxnSpLocks/>
          </p:cNvCxnSpPr>
          <p:nvPr/>
        </p:nvCxnSpPr>
        <p:spPr>
          <a:xfrm>
            <a:off x="10483850" y="372528"/>
            <a:ext cx="0" cy="1920957"/>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7821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14141FC-8189-47F8-821A-FC9A4E91E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DB240AA-D9DE-BB13-4F66-1D655B24ADA7}"/>
              </a:ext>
            </a:extLst>
          </p:cNvPr>
          <p:cNvSpPr>
            <a:spLocks noGrp="1"/>
          </p:cNvSpPr>
          <p:nvPr>
            <p:ph type="title"/>
          </p:nvPr>
        </p:nvSpPr>
        <p:spPr>
          <a:xfrm>
            <a:off x="841248" y="510047"/>
            <a:ext cx="3300984" cy="1645920"/>
          </a:xfrm>
        </p:spPr>
        <p:txBody>
          <a:bodyPr>
            <a:normAutofit/>
          </a:bodyPr>
          <a:lstStyle/>
          <a:p>
            <a:r>
              <a:rPr lang="en-US" sz="2800" dirty="0"/>
              <a:t>Logistic Regression</a:t>
            </a:r>
          </a:p>
        </p:txBody>
      </p:sp>
      <p:sp>
        <p:nvSpPr>
          <p:cNvPr id="18" name="Rectangle 17">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981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E7B9CDA-78F3-9933-822D-D4F2F014F7C6}"/>
              </a:ext>
            </a:extLst>
          </p:cNvPr>
          <p:cNvSpPr>
            <a:spLocks noGrp="1"/>
          </p:cNvSpPr>
          <p:nvPr>
            <p:ph idx="1"/>
          </p:nvPr>
        </p:nvSpPr>
        <p:spPr>
          <a:xfrm>
            <a:off x="4581144" y="510047"/>
            <a:ext cx="6858000" cy="1645920"/>
          </a:xfrm>
        </p:spPr>
        <p:txBody>
          <a:bodyPr anchor="ctr">
            <a:normAutofit/>
          </a:bodyPr>
          <a:lstStyle/>
          <a:p>
            <a:endParaRPr lang="en-US" sz="1800"/>
          </a:p>
        </p:txBody>
      </p:sp>
      <p:pic>
        <p:nvPicPr>
          <p:cNvPr id="8" name="Picture 7">
            <a:extLst>
              <a:ext uri="{FF2B5EF4-FFF2-40B4-BE49-F238E27FC236}">
                <a16:creationId xmlns:a16="http://schemas.microsoft.com/office/drawing/2014/main" id="{03F51316-72CD-D2D9-8650-75D21206ACA5}"/>
              </a:ext>
            </a:extLst>
          </p:cNvPr>
          <p:cNvPicPr>
            <a:picLocks noChangeAspect="1"/>
          </p:cNvPicPr>
          <p:nvPr/>
        </p:nvPicPr>
        <p:blipFill rotWithShape="1">
          <a:blip r:embed="rId3"/>
          <a:srcRect l="-56"/>
          <a:stretch/>
        </p:blipFill>
        <p:spPr>
          <a:xfrm>
            <a:off x="554416" y="2546027"/>
            <a:ext cx="4887603" cy="4288536"/>
          </a:xfrm>
          <a:prstGeom prst="rect">
            <a:avLst/>
          </a:prstGeom>
        </p:spPr>
      </p:pic>
      <p:pic>
        <p:nvPicPr>
          <p:cNvPr id="10" name="Picture 9">
            <a:extLst>
              <a:ext uri="{FF2B5EF4-FFF2-40B4-BE49-F238E27FC236}">
                <a16:creationId xmlns:a16="http://schemas.microsoft.com/office/drawing/2014/main" id="{B4072160-2BFC-E550-3AAB-712BF86B5B1D}"/>
              </a:ext>
            </a:extLst>
          </p:cNvPr>
          <p:cNvPicPr>
            <a:picLocks noChangeAspect="1"/>
          </p:cNvPicPr>
          <p:nvPr/>
        </p:nvPicPr>
        <p:blipFill>
          <a:blip r:embed="rId4"/>
          <a:stretch>
            <a:fillRect/>
          </a:stretch>
        </p:blipFill>
        <p:spPr>
          <a:xfrm>
            <a:off x="5801681" y="2546027"/>
            <a:ext cx="5834744" cy="4288536"/>
          </a:xfrm>
          <a:prstGeom prst="rect">
            <a:avLst/>
          </a:prstGeom>
        </p:spPr>
      </p:pic>
    </p:spTree>
    <p:extLst>
      <p:ext uri="{BB962C8B-B14F-4D97-AF65-F5344CB8AC3E}">
        <p14:creationId xmlns:p14="http://schemas.microsoft.com/office/powerpoint/2010/main" val="12031315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796</TotalTime>
  <Words>1587</Words>
  <Application>Microsoft Office PowerPoint</Application>
  <PresentationFormat>Widescreen</PresentationFormat>
  <Paragraphs>109</Paragraphs>
  <Slides>12</Slides>
  <Notes>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-apple-system</vt:lpstr>
      <vt:lpstr>Arial</vt:lpstr>
      <vt:lpstr>Calibri</vt:lpstr>
      <vt:lpstr>Calibri Light</vt:lpstr>
      <vt:lpstr>Courier New</vt:lpstr>
      <vt:lpstr>Helvetica Neue</vt:lpstr>
      <vt:lpstr>Inter</vt:lpstr>
      <vt:lpstr>Söhne</vt:lpstr>
      <vt:lpstr>Office Theme</vt:lpstr>
      <vt:lpstr>Kidney Stone Prediction based on Urine Analysis </vt:lpstr>
      <vt:lpstr>Exploratory Analysis</vt:lpstr>
      <vt:lpstr>Data Overview</vt:lpstr>
      <vt:lpstr>Exploratory Analysis</vt:lpstr>
      <vt:lpstr>Exploratory Analysis</vt:lpstr>
      <vt:lpstr>Principal Component Analysis</vt:lpstr>
      <vt:lpstr>Random Forest</vt:lpstr>
      <vt:lpstr>K Neighbors Classifier</vt:lpstr>
      <vt:lpstr>Logistic Regression</vt:lpstr>
      <vt:lpstr>Conclusion</vt:lpstr>
      <vt:lpstr>References</vt:lpstr>
      <vt:lpstr>Appendix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Kidney Stone Prediction based on Urine Analysis </dc:title>
  <dc:creator>Mai P Le</dc:creator>
  <cp:lastModifiedBy>Mai P Le</cp:lastModifiedBy>
  <cp:revision>1</cp:revision>
  <dcterms:created xsi:type="dcterms:W3CDTF">2023-04-27T07:17:54Z</dcterms:created>
  <dcterms:modified xsi:type="dcterms:W3CDTF">2023-04-27T20:40:07Z</dcterms:modified>
</cp:coreProperties>
</file>